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6"/>
  </p:notesMasterIdLst>
  <p:sldIdLst>
    <p:sldId id="256" r:id="rId2"/>
    <p:sldId id="302" r:id="rId3"/>
    <p:sldId id="257" r:id="rId4"/>
    <p:sldId id="300" r:id="rId5"/>
    <p:sldId id="301" r:id="rId6"/>
    <p:sldId id="268" r:id="rId7"/>
    <p:sldId id="309" r:id="rId8"/>
    <p:sldId id="303" r:id="rId9"/>
    <p:sldId id="283" r:id="rId10"/>
    <p:sldId id="307" r:id="rId11"/>
    <p:sldId id="304" r:id="rId12"/>
    <p:sldId id="305" r:id="rId13"/>
    <p:sldId id="306" r:id="rId14"/>
    <p:sldId id="308" r:id="rId15"/>
    <p:sldId id="278" r:id="rId16"/>
    <p:sldId id="280" r:id="rId17"/>
    <p:sldId id="266" r:id="rId18"/>
    <p:sldId id="265" r:id="rId19"/>
    <p:sldId id="290" r:id="rId20"/>
    <p:sldId id="267" r:id="rId21"/>
    <p:sldId id="318" r:id="rId22"/>
    <p:sldId id="269" r:id="rId23"/>
    <p:sldId id="261" r:id="rId24"/>
    <p:sldId id="281" r:id="rId25"/>
    <p:sldId id="272" r:id="rId26"/>
    <p:sldId id="277" r:id="rId27"/>
    <p:sldId id="287" r:id="rId28"/>
    <p:sldId id="288" r:id="rId29"/>
    <p:sldId id="312" r:id="rId30"/>
    <p:sldId id="311" r:id="rId31"/>
    <p:sldId id="313" r:id="rId32"/>
    <p:sldId id="317" r:id="rId33"/>
    <p:sldId id="316" r:id="rId34"/>
    <p:sldId id="310" r:id="rId35"/>
    <p:sldId id="314" r:id="rId36"/>
    <p:sldId id="292" r:id="rId37"/>
    <p:sldId id="294" r:id="rId38"/>
    <p:sldId id="289" r:id="rId39"/>
    <p:sldId id="295" r:id="rId40"/>
    <p:sldId id="296" r:id="rId41"/>
    <p:sldId id="297" r:id="rId42"/>
    <p:sldId id="298" r:id="rId43"/>
    <p:sldId id="285" r:id="rId44"/>
    <p:sldId id="31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mothe Poulain" initials="TP" lastIdx="14" clrIdx="0">
    <p:extLst>
      <p:ext uri="{19B8F6BF-5375-455C-9EA6-DF929625EA0E}">
        <p15:presenceInfo xmlns:p15="http://schemas.microsoft.com/office/powerpoint/2012/main" userId="Timothe Poula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Style léger 1 - Accentuation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Style moyen 4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29T10:48:50.687" idx="3">
    <p:pos x="145" y="109"/>
    <p:text>Le terme cinétique conduit à l'équation de Klein-Gordon :</p:text>
    <p:extLst>
      <p:ext uri="{C676402C-5697-4E1C-873F-D02D1690AC5C}">
        <p15:threadingInfo xmlns:p15="http://schemas.microsoft.com/office/powerpoint/2012/main" timeZoneBias="-120"/>
      </p:ext>
    </p:extLst>
  </p:cm>
  <p:cm authorId="1" dt="2020-05-29T10:49:59.904" idx="4">
    <p:pos x="145" y="245"/>
    <p:text>C'est par exemple l'équation de propagation du champ électrique dans un plasma dilué : http://jean.lehir.pagesperso-orange.fr/mp/Elements%20de%20cours/P6-propagation%20et%20rayonnement/P6-3-Propagation%20dans%20un%20plasma.pdf</p:text>
    <p:extLst>
      <p:ext uri="{C676402C-5697-4E1C-873F-D02D1690AC5C}">
        <p15:threadingInfo xmlns:p15="http://schemas.microsoft.com/office/powerpoint/2012/main" timeZoneBias="-120">
          <p15:parentCm authorId="1" idx="3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29T12:22:17.924" idx="6">
    <p:pos x="10" y="10"/>
    <p:text>Fonction de corrélation en physique de la matière mole / hydrodynamique : Fonction de distribution de paire https://www.universalis.fr/encyclopedie/matiere-physique-etat-liquide/3-la-structure-des-liquides-a-l-echelle-moleculaire/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30T17:24:47.280" idx="11">
    <p:pos x="10" y="10"/>
    <p:text>E_p = mgl/2 (1-cos(i) - w^2/(2w_0^2) sin^2(i)</p:text>
    <p:extLst>
      <p:ext uri="{C676402C-5697-4E1C-873F-D02D1690AC5C}">
        <p15:threadingInfo xmlns:p15="http://schemas.microsoft.com/office/powerpoint/2012/main" timeZoneBias="-120"/>
      </p:ext>
    </p:extLst>
  </p:cm>
  <p:cm authorId="1" dt="2020-06-30T19:00:11.365" idx="12">
    <p:pos x="10" y="146"/>
    <p:text>https://www.refletsdelaphysique.fr/articles/refdp/pdf/2016/01/refdp201647-48p32.pdf</p:text>
    <p:extLst>
      <p:ext uri="{C676402C-5697-4E1C-873F-D02D1690AC5C}">
        <p15:threadingInfo xmlns:p15="http://schemas.microsoft.com/office/powerpoint/2012/main" timeZoneBias="-120">
          <p15:parentCm authorId="1" idx="11"/>
        </p15:threadingInfo>
      </p:ext>
    </p:extLst>
  </p:cm>
  <p:cm authorId="1" dt="2020-06-30T19:02:00.785" idx="13">
    <p:pos x="10" y="282"/>
    <p:text>Ce mécanisme est quelque peu analogue
à  la  transition  ferromagnétique  du  fer  
lorsque  la  température  passe  en  dessous  
du point de Curie : on assiste alors à une 
perte  de  symétrie  (par  rotation)  en  
même  temps  que  s’installe  un  nouvel  
ordre  (alignement  des  
spins
)</p:text>
    <p:extLst>
      <p:ext uri="{C676402C-5697-4E1C-873F-D02D1690AC5C}">
        <p15:threadingInfo xmlns:p15="http://schemas.microsoft.com/office/powerpoint/2012/main" timeZoneBias="-120">
          <p15:parentCm authorId="1" idx="11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30T19:17:03.022" idx="14">
    <p:pos x="10" y="10"/>
    <p:text>https://cpge.lyc-montesquieu-72.fr/IMG/pdf/exemple_d_approche_documentaire_sur_les_particules_relativistes.pdf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28T19:36:44.565" idx="2">
    <p:pos x="10" y="10"/>
    <p:text>Autres vidéos :
https://youtu.be/MkbUzfTq3w4?list=RDCMUCq7FCASmpEVrFV5-e5NwVAA&amp;t=349    ;   
https://youtu.be/MTY1Kje0yLg?t=277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26T16:42:40.709" idx="8">
    <p:pos x="10" y="10"/>
    <p:text>http://ressources.agreg.phys.ens.fr/ressources/</p:text>
    <p:extLst>
      <p:ext uri="{C676402C-5697-4E1C-873F-D02D1690AC5C}">
        <p15:threadingInfo xmlns:p15="http://schemas.microsoft.com/office/powerpoint/2012/main" timeZoneBias="-120"/>
      </p:ext>
    </p:extLst>
  </p:cm>
  <p:cm authorId="1" dt="2020-06-28T17:16:13.605" idx="9">
    <p:pos x="10" y="146"/>
    <p:text>Interaction forte : ente 2 protons, V x d de l'odre de hbar c</p:text>
    <p:extLst>
      <p:ext uri="{C676402C-5697-4E1C-873F-D02D1690AC5C}">
        <p15:threadingInfo xmlns:p15="http://schemas.microsoft.com/office/powerpoint/2012/main" timeZoneBias="-120">
          <p15:parentCm authorId="1" idx="8"/>
        </p15:threadingInfo>
      </p:ext>
    </p:extLst>
  </p:cm>
  <p:cm authorId="1" dt="2020-06-28T17:20:06.625" idx="10">
    <p:pos x="10" y="282"/>
    <p:text>interaction faible : on peut la mesurer car elle ne respecte pas certaines lois de conservation qui sont respéctées par les autres interactions (ex : isospin).</p:text>
    <p:extLst>
      <p:ext uri="{C676402C-5697-4E1C-873F-D02D1690AC5C}">
        <p15:threadingInfo xmlns:p15="http://schemas.microsoft.com/office/powerpoint/2012/main" timeZoneBias="-120">
          <p15:parentCm authorId="1" idx="8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371A58-3110-40DD-A47E-7658DDF21C57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004C04-B828-4B40-81F8-1B1F97262A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323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F0CB9C-18E4-42A1-BFFF-ECB135BBCB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5DD02C3-7425-492D-B71A-A0A811788A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9261B3-6931-4706-B959-985939DB7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B908F-941F-4CF6-89DC-329239CB5966}" type="datetime1">
              <a:rPr lang="en-US" smtClean="0"/>
              <a:t>7/1/2020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87A5F3A-96BF-4DEE-AAD5-070BEF9AF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BA03E2-2DFF-48A7-AADD-8557143F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522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47B00D-7DFD-443B-B5E7-D146641F0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CB5335F-C3EB-453D-BE2E-D9F3A810C2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DE15A14-127D-496F-9C89-E76859512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91CBC-B0D0-4621-9991-D9BB6498CD6C}" type="datetime1">
              <a:rPr lang="en-US" smtClean="0"/>
              <a:t>7/1/2020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42E26E-121B-4A88-A8DC-C35CA52E9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A7078F-327A-4F6B-B1C9-AC4BF4ED0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90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C68D520-8C64-49D0-B5FE-56AAB09383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1CC8BB9-828C-487B-A93A-0068FDF2F9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8A7105-F075-4C00-AF98-C7CBE0501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0C94-C680-443F-AAF3-BF82159F491E}" type="datetime1">
              <a:rPr lang="en-US" smtClean="0"/>
              <a:t>7/1/2020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FB96B6-17E4-4A70-B010-56D7E38F7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D2DA14B-FAEE-4DA8-9192-B058A3F7B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452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F71220-A4D3-4C9F-A513-43FAEFB4B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B62085-8183-41B0-B9F2-5C443CDA0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C9AF42C-1EAC-4E30-B126-EB273744E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46797-2424-4B5F-9E45-D76F27F75B9E}" type="datetime1">
              <a:rPr lang="en-US" smtClean="0"/>
              <a:t>7/1/2020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D4E479-123D-496D-BBFB-CF9D2EE49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2C89FC5-E8B7-42B8-AD00-D27724562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384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8D8A70-9D07-4927-867B-7527ED93E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DC52BD8-9924-4A80-948C-721E5FBA4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65A5C4-847D-46B0-9F9A-F18F30AAA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DFA4E-A1D7-4EF9-88A8-BA4F868D3991}" type="datetime1">
              <a:rPr lang="en-US" smtClean="0"/>
              <a:t>7/1/2020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8E4955-878E-427E-967D-C05FFD5A9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77AB41-306D-4667-9493-46EC1121B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01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533398-4252-40DB-A876-66E974608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94B5C0-BCF0-4026-87E0-EB9D38A539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39ECEE8-DD6A-4D61-B24B-B5246F55C3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BD82804-D71B-4C12-9C1F-A4F0F0D0F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BD018-9344-4107-916C-5BBAC186634F}" type="datetime1">
              <a:rPr lang="en-US" smtClean="0"/>
              <a:t>7/1/2020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835FA5E-BB50-4929-934B-30D3743AA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E239927-1F31-4486-8873-AD16B16FD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59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BBB74-5ED4-4E1A-B1C0-8C163F93B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4327B9D-22AC-44F1-BE3C-735A47AF7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D3F5FEA-3992-4119-A92A-8EE618AD9B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6014D4E-DD60-433B-BED0-06D0ECF364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FD563BD-E6D2-4FE9-AEC8-C013DDEF58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5B9E92F-C83F-46B4-927F-A99A75889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5F096-7285-4B84-A605-4FF424F04756}" type="datetime1">
              <a:rPr lang="en-US" smtClean="0"/>
              <a:t>7/1/2020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43491CA-CECE-4B3C-B490-E738302DA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C8D3490-0367-4199-875F-310D3EAE6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003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CE79ED-F267-441F-85C8-111C33714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FD73920-4E19-4741-BB29-02AA1D9FA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86125-DDDF-4697-8641-EBE401E7BAFE}" type="datetime1">
              <a:rPr lang="en-US" smtClean="0"/>
              <a:t>7/1/2020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2C13A91-E220-48E1-A2F4-4231A522E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E08028D-E080-4D54-83E8-8B21B2E31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636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4EC35A2-15CF-45FD-A6FB-7D2A3E7EA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95727-6E05-43F1-8A00-55F30C865A44}" type="datetime1">
              <a:rPr lang="en-US" smtClean="0"/>
              <a:t>7/1/2020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9DDF252-63F3-406A-9807-447A3D499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1C30F32-FB45-4FAD-8EC2-134BC09E6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6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89412C-A680-444F-A5C3-3C5998CA9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DBB714-72D6-4D56-A926-27D914E3B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45AC998-C029-406C-88F9-B7FF7B989C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43D884F-8F5C-4F64-9F37-EFD83B85C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49B10-8B6C-48B1-869A-4FE03D589F3C}" type="datetime1">
              <a:rPr lang="en-US" smtClean="0"/>
              <a:t>7/1/2020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B64CB0F-7D3D-4D8F-A0F1-B647C6714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B361446-526C-4679-935E-98091E716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037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E94355-8F45-4AB0-A770-929FC147F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9F99FE7-1739-444E-9219-23A290EF25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DAA0EB5-1ABE-4C3D-9652-EABC38E85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C908852-E28A-435C-8C43-1D948D3B7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18FD5-86BF-4ABD-909D-D479769110EB}" type="datetime1">
              <a:rPr lang="en-US" smtClean="0"/>
              <a:t>7/1/2020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23313DA-0761-4954-AE0D-5E1C77AD1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757E0D-1244-467B-B0F9-3B71F9614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24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DCE4016-CCEE-460F-B828-B1E17F672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4319383-86FD-4627-821C-8D5F6AD49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9432045-214F-453C-980B-395AAA7860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7C64D-0264-4871-8E9A-A6A7FBCD1096}" type="datetime1">
              <a:rPr lang="en-US" smtClean="0"/>
              <a:t>7/1/2020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ABD68E-533E-482F-9C18-7BD4393B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D85E8E5-319C-4004-A809-8F2A18432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26345-837E-438E-83AE-C187C1D0AC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818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8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1nYM392cuGA?list=RDCMUCq7FCASmpEVrFV5-e5NwVAA&amp;t=22" TargetMode="External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5.xml"/><Relationship Id="rId5" Type="http://schemas.openxmlformats.org/officeDocument/2006/relationships/image" Target="../media/image38.jpg"/><Relationship Id="rId4" Type="http://schemas.openxmlformats.org/officeDocument/2006/relationships/image" Target="../media/image2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7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.png"/><Relationship Id="rId5" Type="http://schemas.openxmlformats.org/officeDocument/2006/relationships/image" Target="../media/image41.gif"/><Relationship Id="rId4" Type="http://schemas.openxmlformats.org/officeDocument/2006/relationships/image" Target="../media/image3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6.xml"/><Relationship Id="rId4" Type="http://schemas.openxmlformats.org/officeDocument/2006/relationships/image" Target="../media/image40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6.png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4F64F2-255D-46C9-A4E0-F5E860546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5219" y="1122363"/>
            <a:ext cx="10161563" cy="238760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Century Schoolbook" panose="02040604050505020304" pitchFamily="18" charset="0"/>
              </a:rPr>
              <a:t>Mise en perspective didactique d’un dossier de recherche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E31A61D-0704-4254-8F35-82E33A1376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409719"/>
            <a:ext cx="12191999" cy="448281"/>
          </a:xfrm>
        </p:spPr>
        <p:txBody>
          <a:bodyPr>
            <a:normAutofit/>
          </a:bodyPr>
          <a:lstStyle/>
          <a:p>
            <a:r>
              <a:rPr lang="fr-FR" sz="2000" dirty="0">
                <a:solidFill>
                  <a:schemeClr val="bg2">
                    <a:lumMod val="50000"/>
                  </a:schemeClr>
                </a:solidFill>
                <a:latin typeface="Century Schoolbook" panose="02040604050505020304" pitchFamily="18" charset="0"/>
              </a:rPr>
              <a:t>Concours externe spécial de l’agrégation de physique-chimie, option physique – Session 2020</a:t>
            </a: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4B2023FF-04F9-4FC1-BD24-587E634ECB97}"/>
              </a:ext>
            </a:extLst>
          </p:cNvPr>
          <p:cNvSpPr txBox="1">
            <a:spLocks/>
          </p:cNvSpPr>
          <p:nvPr/>
        </p:nvSpPr>
        <p:spPr>
          <a:xfrm>
            <a:off x="1015219" y="3984917"/>
            <a:ext cx="10161563" cy="4482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>
                <a:latin typeface="Century Schoolbook" panose="02040604050505020304" pitchFamily="18" charset="0"/>
              </a:rPr>
              <a:t>Timothé Poulain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7F7D91C-C448-4CA2-9C9E-DD46308959C5}"/>
              </a:ext>
            </a:extLst>
          </p:cNvPr>
          <p:cNvGrpSpPr/>
          <p:nvPr/>
        </p:nvGrpSpPr>
        <p:grpSpPr>
          <a:xfrm>
            <a:off x="3087859" y="3598754"/>
            <a:ext cx="6016283" cy="39860"/>
            <a:chOff x="3087859" y="3528414"/>
            <a:chExt cx="6016283" cy="39860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ECF69EDF-44F8-4EE8-8A22-9BF5899B26D2}"/>
                </a:ext>
              </a:extLst>
            </p:cNvPr>
            <p:cNvCxnSpPr>
              <a:cxnSpLocks/>
            </p:cNvCxnSpPr>
            <p:nvPr/>
          </p:nvCxnSpPr>
          <p:spPr>
            <a:xfrm>
              <a:off x="3087859" y="3528414"/>
              <a:ext cx="6016283" cy="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38F585FB-7E72-480A-85AF-BC6679D6C14A}"/>
                </a:ext>
              </a:extLst>
            </p:cNvPr>
            <p:cNvCxnSpPr>
              <a:cxnSpLocks/>
            </p:cNvCxnSpPr>
            <p:nvPr/>
          </p:nvCxnSpPr>
          <p:spPr>
            <a:xfrm>
              <a:off x="4130040" y="3568274"/>
              <a:ext cx="3931920" cy="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893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4D33E9-8FD7-447C-A8CB-EAB805A18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822" y="384016"/>
            <a:ext cx="10522858" cy="102275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Schoolbook" panose="02040604050505020304" pitchFamily="18" charset="0"/>
              </a:rPr>
              <a:t>Première </a:t>
            </a:r>
            <a:r>
              <a:rPr lang="en-US" sz="3600" dirty="0" err="1">
                <a:latin typeface="Century Schoolbook" panose="02040604050505020304" pitchFamily="18" charset="0"/>
              </a:rPr>
              <a:t>hypothèse</a:t>
            </a:r>
            <a:endParaRPr lang="en-US" sz="3600" dirty="0">
              <a:latin typeface="Century Schoolbook" panose="02040604050505020304" pitchFamily="18" charset="0"/>
            </a:endParaRP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5A8452-6246-41DD-8097-43E6ADE5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2217BEF-9B17-48D7-8A6B-A047E625B0F9}"/>
                  </a:ext>
                </a:extLst>
              </p:cNvPr>
              <p:cNvSpPr txBox="1"/>
              <p:nvPr/>
            </p:nvSpPr>
            <p:spPr>
              <a:xfrm>
                <a:off x="478302" y="1547030"/>
                <a:ext cx="1067737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fr-FR" sz="2200" b="1" dirty="0">
                    <a:solidFill>
                      <a:schemeClr val="accent6"/>
                    </a:solidFill>
                    <a:latin typeface="Century Schoolbook" panose="02040604050505020304" pitchFamily="18" charset="0"/>
                    <a:sym typeface="Wingdings" panose="05000000000000000000" pitchFamily="2" charset="2"/>
                  </a:rPr>
                  <a:t>Il existe une échelle de longueur fondamentale </a:t>
                </a:r>
                <a14:m>
                  <m:oMath xmlns:m="http://schemas.openxmlformats.org/officeDocument/2006/math">
                    <m:r>
                      <a:rPr lang="fr-FR" sz="22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ℓ</m:t>
                    </m:r>
                  </m:oMath>
                </a14:m>
                <a:endParaRPr lang="fr-FR" sz="2200" b="1" dirty="0">
                  <a:solidFill>
                    <a:schemeClr val="accent6"/>
                  </a:solidFill>
                  <a:latin typeface="Century Schoolbook" panose="02040604050505020304" pitchFamily="18" charset="0"/>
                  <a:sym typeface="Wingdings" panose="05000000000000000000" pitchFamily="2" charset="2"/>
                </a:endParaRPr>
              </a:p>
              <a:p>
                <a:pPr lvl="1"/>
                <a:endParaRPr lang="fr-FR" sz="1200" dirty="0">
                  <a:latin typeface="Century Schoolbook" panose="02040604050505020304" pitchFamily="18" charset="0"/>
                  <a:sym typeface="Wingdings" panose="05000000000000000000" pitchFamily="2" charset="2"/>
                </a:endParaRPr>
              </a:p>
              <a:p>
                <a:pPr marL="822325" lvl="1" indent="-365125">
                  <a:buFont typeface="Wingdings" panose="05000000000000000000" pitchFamily="2" charset="2"/>
                  <a:buChar char="Ø"/>
                </a:pPr>
                <a:r>
                  <a:rPr lang="fr-FR" sz="2200" dirty="0">
                    <a:latin typeface="Century Schoolbook" panose="02040604050505020304" pitchFamily="18" charset="0"/>
                    <a:sym typeface="Wingdings" panose="05000000000000000000" pitchFamily="2" charset="2"/>
                  </a:rPr>
                  <a:t>analyse dimensionnelle :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2217BEF-9B17-48D7-8A6B-A047E625B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02" y="1547030"/>
                <a:ext cx="10677378" cy="954107"/>
              </a:xfrm>
              <a:prstGeom prst="rect">
                <a:avLst/>
              </a:prstGeom>
              <a:blipFill>
                <a:blip r:embed="rId2"/>
                <a:stretch>
                  <a:fillRect l="-685" t="-4487" b="-12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au 8">
                <a:extLst>
                  <a:ext uri="{FF2B5EF4-FFF2-40B4-BE49-F238E27FC236}">
                    <a16:creationId xmlns:a16="http://schemas.microsoft.com/office/drawing/2014/main" id="{368E2DD4-5AF5-4445-B1DE-561828CE334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00153" y="2626475"/>
              <a:ext cx="6578600" cy="741680"/>
            </p:xfrm>
            <a:graphic>
              <a:graphicData uri="http://schemas.openxmlformats.org/drawingml/2006/table">
                <a:tbl>
                  <a:tblPr firstRow="1" bandRow="1">
                    <a:tableStyleId>{16D9F66E-5EB9-4882-86FB-DCBF35E3C3E4}</a:tableStyleId>
                  </a:tblPr>
                  <a:tblGrid>
                    <a:gridCol w="1644650">
                      <a:extLst>
                        <a:ext uri="{9D8B030D-6E8A-4147-A177-3AD203B41FA5}">
                          <a16:colId xmlns:a16="http://schemas.microsoft.com/office/drawing/2014/main" val="2939296736"/>
                        </a:ext>
                      </a:extLst>
                    </a:gridCol>
                    <a:gridCol w="1644650">
                      <a:extLst>
                        <a:ext uri="{9D8B030D-6E8A-4147-A177-3AD203B41FA5}">
                          <a16:colId xmlns:a16="http://schemas.microsoft.com/office/drawing/2014/main" val="918405812"/>
                        </a:ext>
                      </a:extLst>
                    </a:gridCol>
                    <a:gridCol w="1644650">
                      <a:extLst>
                        <a:ext uri="{9D8B030D-6E8A-4147-A177-3AD203B41FA5}">
                          <a16:colId xmlns:a16="http://schemas.microsoft.com/office/drawing/2014/main" val="3759320231"/>
                        </a:ext>
                      </a:extLst>
                    </a:gridCol>
                    <a:gridCol w="1644650">
                      <a:extLst>
                        <a:ext uri="{9D8B030D-6E8A-4147-A177-3AD203B41FA5}">
                          <a16:colId xmlns:a16="http://schemas.microsoft.com/office/drawing/2014/main" val="3979622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ℓ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𝒢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12560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latin typeface="Cambria Math" panose="02040503050406030204" pitchFamily="18" charset="0"/>
                                      </a:rPr>
                                      <m:t>L</m:t>
                                    </m:r>
                                  </m:e>
                                  <m:sup>
                                    <m:r>
                                      <a:rPr lang="fr-FR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m:rPr>
                                    <m:sty m:val="p"/>
                                  </m:rP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p>
                                    <m:r>
                                      <a:rPr lang="fr-FR" b="0" i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latin typeface="Cambria Math" panose="02040503050406030204" pitchFamily="18" charset="0"/>
                                      </a:rPr>
                                      <m:t>L</m:t>
                                    </m:r>
                                  </m:e>
                                  <m:sup>
                                    <m:r>
                                      <a:rPr lang="fr-FR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</m:e>
                                  <m:sup>
                                    <m:r>
                                      <a:rPr lang="fr-FR" b="0" i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p>
                                    <m:r>
                                      <a:rPr lang="fr-FR" b="0" i="0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  <m: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p>
                                    <m:r>
                                      <a:rPr lang="fr-FR" b="0" i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85842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au 8">
                <a:extLst>
                  <a:ext uri="{FF2B5EF4-FFF2-40B4-BE49-F238E27FC236}">
                    <a16:creationId xmlns:a16="http://schemas.microsoft.com/office/drawing/2014/main" id="{368E2DD4-5AF5-4445-B1DE-561828CE334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00153" y="2626475"/>
              <a:ext cx="6578600" cy="741680"/>
            </p:xfrm>
            <a:graphic>
              <a:graphicData uri="http://schemas.openxmlformats.org/drawingml/2006/table">
                <a:tbl>
                  <a:tblPr firstRow="1" bandRow="1">
                    <a:tableStyleId>{16D9F66E-5EB9-4882-86FB-DCBF35E3C3E4}</a:tableStyleId>
                  </a:tblPr>
                  <a:tblGrid>
                    <a:gridCol w="1644650">
                      <a:extLst>
                        <a:ext uri="{9D8B030D-6E8A-4147-A177-3AD203B41FA5}">
                          <a16:colId xmlns:a16="http://schemas.microsoft.com/office/drawing/2014/main" val="2939296736"/>
                        </a:ext>
                      </a:extLst>
                    </a:gridCol>
                    <a:gridCol w="1644650">
                      <a:extLst>
                        <a:ext uri="{9D8B030D-6E8A-4147-A177-3AD203B41FA5}">
                          <a16:colId xmlns:a16="http://schemas.microsoft.com/office/drawing/2014/main" val="918405812"/>
                        </a:ext>
                      </a:extLst>
                    </a:gridCol>
                    <a:gridCol w="1644650">
                      <a:extLst>
                        <a:ext uri="{9D8B030D-6E8A-4147-A177-3AD203B41FA5}">
                          <a16:colId xmlns:a16="http://schemas.microsoft.com/office/drawing/2014/main" val="3759320231"/>
                        </a:ext>
                      </a:extLst>
                    </a:gridCol>
                    <a:gridCol w="1644650">
                      <a:extLst>
                        <a:ext uri="{9D8B030D-6E8A-4147-A177-3AD203B41FA5}">
                          <a16:colId xmlns:a16="http://schemas.microsoft.com/office/drawing/2014/main" val="3979622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370" t="-1613" r="-300741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100370" t="-1613" r="-200741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200370" t="-1613" r="-100741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300370" t="-1613" r="-741" b="-10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12560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370" t="-103279" r="-300741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100370" t="-103279" r="-200741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200370" t="-103279" r="-100741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300370" t="-103279" r="-741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58425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" name="Groupe 18">
            <a:extLst>
              <a:ext uri="{FF2B5EF4-FFF2-40B4-BE49-F238E27FC236}">
                <a16:creationId xmlns:a16="http://schemas.microsoft.com/office/drawing/2014/main" id="{139C4E9D-CF6A-4791-BAD6-48EC1AAFEBF5}"/>
              </a:ext>
            </a:extLst>
          </p:cNvPr>
          <p:cNvGrpSpPr/>
          <p:nvPr/>
        </p:nvGrpSpPr>
        <p:grpSpPr>
          <a:xfrm>
            <a:off x="7092464" y="2497877"/>
            <a:ext cx="4792683" cy="910699"/>
            <a:chOff x="7022121" y="2666688"/>
            <a:chExt cx="4792683" cy="910699"/>
          </a:xfrm>
        </p:grpSpPr>
        <p:cxnSp>
          <p:nvCxnSpPr>
            <p:cNvPr id="11" name="Connecteur droit avec flèche 10">
              <a:extLst>
                <a:ext uri="{FF2B5EF4-FFF2-40B4-BE49-F238E27FC236}">
                  <a16:creationId xmlns:a16="http://schemas.microsoft.com/office/drawing/2014/main" id="{153DDBEF-C71F-4BD6-989D-7D9F7CC7A2A4}"/>
                </a:ext>
              </a:extLst>
            </p:cNvPr>
            <p:cNvCxnSpPr>
              <a:cxnSpLocks/>
            </p:cNvCxnSpPr>
            <p:nvPr/>
          </p:nvCxnSpPr>
          <p:spPr>
            <a:xfrm>
              <a:off x="7024469" y="2990252"/>
              <a:ext cx="6283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Connecteur droit avec flèche 13">
              <a:extLst>
                <a:ext uri="{FF2B5EF4-FFF2-40B4-BE49-F238E27FC236}">
                  <a16:creationId xmlns:a16="http://schemas.microsoft.com/office/drawing/2014/main" id="{A2E65CEF-1B59-42C5-A64C-2DAC9F8BF8CF}"/>
                </a:ext>
              </a:extLst>
            </p:cNvPr>
            <p:cNvCxnSpPr>
              <a:cxnSpLocks/>
            </p:cNvCxnSpPr>
            <p:nvPr/>
          </p:nvCxnSpPr>
          <p:spPr>
            <a:xfrm>
              <a:off x="7022121" y="3353663"/>
              <a:ext cx="6307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474405A1-581B-4028-A82E-FCA4D2364651}"/>
                </a:ext>
              </a:extLst>
            </p:cNvPr>
            <p:cNvGrpSpPr/>
            <p:nvPr/>
          </p:nvGrpSpPr>
          <p:grpSpPr>
            <a:xfrm>
              <a:off x="7665719" y="2666688"/>
              <a:ext cx="4149085" cy="910699"/>
              <a:chOff x="7665719" y="2666688"/>
              <a:chExt cx="4149085" cy="910699"/>
            </a:xfrm>
          </p:grpSpPr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58116D6-AC07-4490-811E-8B8C377064A9}"/>
                  </a:ext>
                </a:extLst>
              </p:cNvPr>
              <p:cNvSpPr txBox="1"/>
              <p:nvPr/>
            </p:nvSpPr>
            <p:spPr>
              <a:xfrm>
                <a:off x="7668067" y="2791518"/>
                <a:ext cx="1842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entury Schoolbook" panose="02040604050505020304" pitchFamily="18" charset="0"/>
                  </a:rPr>
                  <a:t>4 </a:t>
                </a:r>
                <a:r>
                  <a:rPr lang="en-US" dirty="0" err="1">
                    <a:latin typeface="Century Schoolbook" panose="02040604050505020304" pitchFamily="18" charset="0"/>
                  </a:rPr>
                  <a:t>paramètres</a:t>
                </a:r>
                <a:endParaRPr lang="en-US" dirty="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D6077C07-CE01-4DF9-8C03-FCCF02824922}"/>
                  </a:ext>
                </a:extLst>
              </p:cNvPr>
              <p:cNvSpPr txBox="1"/>
              <p:nvPr/>
            </p:nvSpPr>
            <p:spPr>
              <a:xfrm>
                <a:off x="7665719" y="3154929"/>
                <a:ext cx="1842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entury Schoolbook" panose="02040604050505020304" pitchFamily="18" charset="0"/>
                  </a:rPr>
                  <a:t>3 dimensions</a:t>
                </a:r>
              </a:p>
            </p:txBody>
          </p:sp>
          <p:sp>
            <p:nvSpPr>
              <p:cNvPr id="16" name="Accolade fermante 15">
                <a:extLst>
                  <a:ext uri="{FF2B5EF4-FFF2-40B4-BE49-F238E27FC236}">
                    <a16:creationId xmlns:a16="http://schemas.microsoft.com/office/drawing/2014/main" id="{AF791CBD-9784-442E-BF9B-E943BDD1AC6D}"/>
                  </a:ext>
                </a:extLst>
              </p:cNvPr>
              <p:cNvSpPr/>
              <p:nvPr/>
            </p:nvSpPr>
            <p:spPr>
              <a:xfrm>
                <a:off x="9144001" y="2791518"/>
                <a:ext cx="267286" cy="745448"/>
              </a:xfrm>
              <a:prstGeom prst="rightBrac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ZoneTexte 16">
                    <a:extLst>
                      <a:ext uri="{FF2B5EF4-FFF2-40B4-BE49-F238E27FC236}">
                        <a16:creationId xmlns:a16="http://schemas.microsoft.com/office/drawing/2014/main" id="{12D7599E-8243-4C8C-B81D-946241CE35C6}"/>
                      </a:ext>
                    </a:extLst>
                  </p:cNvPr>
                  <p:cNvSpPr txBox="1"/>
                  <p:nvPr/>
                </p:nvSpPr>
                <p:spPr>
                  <a:xfrm>
                    <a:off x="9541298" y="2666688"/>
                    <a:ext cx="2273506" cy="910699"/>
                  </a:xfrm>
                  <a:prstGeom prst="rect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ℓ∼</m:t>
                          </m:r>
                          <m:rad>
                            <m:radPr>
                              <m:degHide m:val="on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r>
                                    <a:rPr lang="fr-FR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𝒢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dirty="0"/>
                                    <m:t>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rad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≈</m:t>
                          </m:r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−35</m:t>
                              </m:r>
                            </m:sup>
                          </m:sSup>
                          <m:r>
                            <a:rPr lang="fr-FR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m</m:t>
                          </m:r>
                        </m:oMath>
                      </m:oMathPara>
                    </a14:m>
                    <a:endParaRPr lang="fr-FR" dirty="0"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7" name="ZoneTexte 16">
                    <a:extLst>
                      <a:ext uri="{FF2B5EF4-FFF2-40B4-BE49-F238E27FC236}">
                        <a16:creationId xmlns:a16="http://schemas.microsoft.com/office/drawing/2014/main" id="{12D7599E-8243-4C8C-B81D-946241CE35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1298" y="2666688"/>
                    <a:ext cx="2273506" cy="9106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0" name="ZoneTexte 19">
            <a:extLst>
              <a:ext uri="{FF2B5EF4-FFF2-40B4-BE49-F238E27FC236}">
                <a16:creationId xmlns:a16="http://schemas.microsoft.com/office/drawing/2014/main" id="{73E95C7F-FD76-41DB-9D9E-E3AA793D2D4C}"/>
              </a:ext>
            </a:extLst>
          </p:cNvPr>
          <p:cNvSpPr txBox="1"/>
          <p:nvPr/>
        </p:nvSpPr>
        <p:spPr>
          <a:xfrm>
            <a:off x="475955" y="3598573"/>
            <a:ext cx="106773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22325" lvl="1" indent="-365125">
              <a:buFont typeface="Wingdings" panose="05000000000000000000" pitchFamily="2" charset="2"/>
              <a:buChar char="Ø"/>
            </a:pPr>
            <a:r>
              <a:rPr lang="fr-FR" sz="2200" dirty="0">
                <a:latin typeface="Century Schoolbook" panose="02040604050505020304" pitchFamily="18" charset="0"/>
                <a:sym typeface="Wingdings" panose="05000000000000000000" pitchFamily="2" charset="2"/>
              </a:rPr>
              <a:t>problème de localisation spatio-temporelle :</a:t>
            </a:r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34A4C13F-F147-4A67-BF61-45BF4899B8FF}"/>
              </a:ext>
            </a:extLst>
          </p:cNvPr>
          <p:cNvGrpSpPr/>
          <p:nvPr/>
        </p:nvGrpSpPr>
        <p:grpSpPr>
          <a:xfrm>
            <a:off x="531849" y="4444627"/>
            <a:ext cx="11128303" cy="1351137"/>
            <a:chOff x="425169" y="4444627"/>
            <a:chExt cx="11128303" cy="1351137"/>
          </a:xfrm>
        </p:grpSpPr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A84B02F4-D8D5-4FC5-92D0-87BADA09A1CA}"/>
                </a:ext>
              </a:extLst>
            </p:cNvPr>
            <p:cNvGrpSpPr/>
            <p:nvPr/>
          </p:nvGrpSpPr>
          <p:grpSpPr>
            <a:xfrm>
              <a:off x="425169" y="4444627"/>
              <a:ext cx="9418763" cy="1351137"/>
              <a:chOff x="366596" y="4472763"/>
              <a:chExt cx="9418763" cy="1351137"/>
            </a:xfrm>
          </p:grpSpPr>
          <p:grpSp>
            <p:nvGrpSpPr>
              <p:cNvPr id="33" name="Groupe 32">
                <a:extLst>
                  <a:ext uri="{FF2B5EF4-FFF2-40B4-BE49-F238E27FC236}">
                    <a16:creationId xmlns:a16="http://schemas.microsoft.com/office/drawing/2014/main" id="{8A0BF02E-75E9-4160-98B2-95016F7A641C}"/>
                  </a:ext>
                </a:extLst>
              </p:cNvPr>
              <p:cNvGrpSpPr/>
              <p:nvPr/>
            </p:nvGrpSpPr>
            <p:grpSpPr>
              <a:xfrm>
                <a:off x="366596" y="4472763"/>
                <a:ext cx="8584404" cy="1351137"/>
                <a:chOff x="400153" y="4539153"/>
                <a:chExt cx="8584404" cy="1351137"/>
              </a:xfrm>
            </p:grpSpPr>
            <p:sp>
              <p:nvSpPr>
                <p:cNvPr id="24" name="ZoneTexte 23">
                  <a:extLst>
                    <a:ext uri="{FF2B5EF4-FFF2-40B4-BE49-F238E27FC236}">
                      <a16:creationId xmlns:a16="http://schemas.microsoft.com/office/drawing/2014/main" id="{5D8D7CA6-9959-4DC2-9C47-BC98AD6C77EB}"/>
                    </a:ext>
                  </a:extLst>
                </p:cNvPr>
                <p:cNvSpPr txBox="1"/>
                <p:nvPr/>
              </p:nvSpPr>
              <p:spPr>
                <a:xfrm>
                  <a:off x="4595445" y="4540811"/>
                  <a:ext cx="175846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err="1">
                      <a:latin typeface="Century Schoolbook" panose="02040604050505020304" pitchFamily="18" charset="0"/>
                    </a:rPr>
                    <a:t>inégalités</a:t>
                  </a:r>
                  <a:r>
                    <a:rPr lang="en-US" dirty="0">
                      <a:latin typeface="Century Schoolbook" panose="02040604050505020304" pitchFamily="18" charset="0"/>
                    </a:rPr>
                    <a:t> de Heisenberg :</a:t>
                  </a:r>
                </a:p>
              </p:txBody>
            </p:sp>
            <p:sp>
              <p:nvSpPr>
                <p:cNvPr id="25" name="ZoneTexte 24">
                  <a:extLst>
                    <a:ext uri="{FF2B5EF4-FFF2-40B4-BE49-F238E27FC236}">
                      <a16:creationId xmlns:a16="http://schemas.microsoft.com/office/drawing/2014/main" id="{009D55E7-ACCB-4C28-B3A3-114CB1523F9A}"/>
                    </a:ext>
                  </a:extLst>
                </p:cNvPr>
                <p:cNvSpPr txBox="1"/>
                <p:nvPr/>
              </p:nvSpPr>
              <p:spPr>
                <a:xfrm>
                  <a:off x="7226097" y="4540812"/>
                  <a:ext cx="175846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err="1">
                      <a:latin typeface="Century Schoolbook" panose="02040604050505020304" pitchFamily="18" charset="0"/>
                    </a:rPr>
                    <a:t>courbure</a:t>
                  </a:r>
                  <a:r>
                    <a:rPr lang="en-US" dirty="0">
                      <a:latin typeface="Century Schoolbook" panose="02040604050505020304" pitchFamily="18" charset="0"/>
                    </a:rPr>
                    <a:t> de </a:t>
                  </a:r>
                  <a:r>
                    <a:rPr lang="en-US" dirty="0" err="1">
                      <a:latin typeface="Century Schoolbook" panose="02040604050505020304" pitchFamily="18" charset="0"/>
                    </a:rPr>
                    <a:t>l’espace</a:t>
                  </a:r>
                  <a:r>
                    <a:rPr lang="en-US" dirty="0">
                      <a:latin typeface="Century Schoolbook" panose="02040604050505020304" pitchFamily="18" charset="0"/>
                    </a:rPr>
                    <a:t>-temps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ZoneTexte 25">
                      <a:extLst>
                        <a:ext uri="{FF2B5EF4-FFF2-40B4-BE49-F238E27FC236}">
                          <a16:creationId xmlns:a16="http://schemas.microsoft.com/office/drawing/2014/main" id="{012F9921-55D2-4324-96E5-7CE91863891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5445" y="5272044"/>
                      <a:ext cx="1631852" cy="61824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𝜅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∼</m:t>
                            </m:r>
                            <m:f>
                              <m:f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num>
                              <m:den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oMath>
                        </m:oMathPara>
                      </a14:m>
                      <a:endParaRPr lang="en-US" dirty="0">
                        <a:latin typeface="Century Schoolbook" panose="020406040505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6" name="ZoneTexte 25">
                      <a:extLst>
                        <a:ext uri="{FF2B5EF4-FFF2-40B4-BE49-F238E27FC236}">
                          <a16:creationId xmlns:a16="http://schemas.microsoft.com/office/drawing/2014/main" id="{012F9921-55D2-4324-96E5-7CE91863891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95445" y="5272044"/>
                      <a:ext cx="1631852" cy="618246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Rectangle : coins arrondis 27">
                      <a:extLst>
                        <a:ext uri="{FF2B5EF4-FFF2-40B4-BE49-F238E27FC236}">
                          <a16:creationId xmlns:a16="http://schemas.microsoft.com/office/drawing/2014/main" id="{871FCB46-6C72-4AA0-BA03-C001FF1EC4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153" y="4539153"/>
                      <a:ext cx="3285582" cy="1351086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6"/>
                    </a:lnRef>
                    <a:fillRef idx="2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fr-FR" sz="2000" dirty="0">
                          <a:latin typeface="Century Schoolbook" panose="02040604050505020304" pitchFamily="18" charset="0"/>
                        </a:rPr>
                        <a:t>sonder l’espace-temps </a:t>
                      </a:r>
                      <a14:m>
                        <m:oMath xmlns:m="http://schemas.openxmlformats.org/officeDocument/2006/math"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a14:m>
                      <a:endParaRPr lang="fr-FR" sz="2000" dirty="0">
                        <a:latin typeface="Century Schoolbook" panose="02040604050505020304" pitchFamily="18" charset="0"/>
                      </a:endParaRPr>
                    </a:p>
                    <a:p>
                      <a:pPr algn="ctr"/>
                      <a:r>
                        <a:rPr lang="fr-FR" sz="2600" dirty="0">
                          <a:latin typeface="Century Schoolbook" panose="02040604050505020304" pitchFamily="18" charset="0"/>
                        </a:rPr>
                        <a:t>↓</a:t>
                      </a:r>
                    </a:p>
                    <a:p>
                      <a:pPr algn="ctr"/>
                      <a:r>
                        <a:rPr lang="fr-FR" sz="2000" dirty="0">
                          <a:latin typeface="Century Schoolbook" panose="02040604050505020304" pitchFamily="18" charset="0"/>
                        </a:rPr>
                        <a:t>photons </a:t>
                      </a:r>
                      <a:r>
                        <a:rPr lang="fr-FR" sz="2000" dirty="0" err="1">
                          <a:latin typeface="Century Schoolbook" panose="02040604050505020304" pitchFamily="18" charset="0"/>
                        </a:rPr>
                        <a:t>d’energie</a:t>
                      </a:r>
                      <a:r>
                        <a:rPr lang="fr-FR" sz="2000" dirty="0">
                          <a:latin typeface="Century Schoolbook" panose="02040604050505020304" pitchFamily="18" charset="0"/>
                        </a:rPr>
                        <a:t> </a:t>
                      </a:r>
                      <a14:m>
                        <m:oMath xmlns:m="http://schemas.openxmlformats.org/officeDocument/2006/math"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oMath>
                      </a14:m>
                      <a:endParaRPr lang="fr-FR" sz="2000" dirty="0">
                        <a:latin typeface="Century Schoolbook" panose="020406040505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8" name="Rectangle : coins arrondis 27">
                      <a:extLst>
                        <a:ext uri="{FF2B5EF4-FFF2-40B4-BE49-F238E27FC236}">
                          <a16:creationId xmlns:a16="http://schemas.microsoft.com/office/drawing/2014/main" id="{871FCB46-6C72-4AA0-BA03-C001FF1EC43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0153" y="4539153"/>
                      <a:ext cx="3285582" cy="1351086"/>
                    </a:xfrm>
                    <a:prstGeom prst="round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9" name="Flèche : droite 28">
                  <a:extLst>
                    <a:ext uri="{FF2B5EF4-FFF2-40B4-BE49-F238E27FC236}">
                      <a16:creationId xmlns:a16="http://schemas.microsoft.com/office/drawing/2014/main" id="{00DAB4EA-0B53-4156-8963-580698E96C50}"/>
                    </a:ext>
                  </a:extLst>
                </p:cNvPr>
                <p:cNvSpPr/>
                <p:nvPr/>
              </p:nvSpPr>
              <p:spPr>
                <a:xfrm>
                  <a:off x="3943642" y="4905573"/>
                  <a:ext cx="651806" cy="618246"/>
                </a:xfrm>
                <a:prstGeom prst="rightArrow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Flèche : droite 29">
                  <a:extLst>
                    <a:ext uri="{FF2B5EF4-FFF2-40B4-BE49-F238E27FC236}">
                      <a16:creationId xmlns:a16="http://schemas.microsoft.com/office/drawing/2014/main" id="{7CD85733-1921-47A8-A989-CF6A26E08893}"/>
                    </a:ext>
                  </a:extLst>
                </p:cNvPr>
                <p:cNvSpPr/>
                <p:nvPr/>
              </p:nvSpPr>
              <p:spPr>
                <a:xfrm>
                  <a:off x="6391736" y="4905573"/>
                  <a:ext cx="651806" cy="618246"/>
                </a:xfrm>
                <a:prstGeom prst="rightArrow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91756F76-0133-480E-9F1F-CDDAE678E388}"/>
                    </a:ext>
                  </a:extLst>
                </p:cNvPr>
                <p:cNvSpPr/>
                <p:nvPr/>
              </p:nvSpPr>
              <p:spPr>
                <a:xfrm>
                  <a:off x="7508849" y="5399884"/>
                  <a:ext cx="119295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fr-FR" dirty="0">
                      <a:solidFill>
                        <a:prstClr val="black"/>
                      </a:solidFill>
                      <a:latin typeface="Century Schoolbook" panose="02040604050505020304" pitchFamily="18" charset="0"/>
                    </a:rPr>
                    <a:t>trou noir </a:t>
                  </a:r>
                  <a:endParaRPr lang="en-US" dirty="0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8557C5EF-6B8E-457A-BEA8-08D25756BBC3}"/>
                    </a:ext>
                  </a:extLst>
                </p:cNvPr>
                <p:cNvSpPr/>
                <p:nvPr/>
              </p:nvSpPr>
              <p:spPr>
                <a:xfrm>
                  <a:off x="7955285" y="5087378"/>
                  <a:ext cx="3000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fr-FR" dirty="0">
                      <a:latin typeface="Century Schoolbook" panose="02040604050505020304" pitchFamily="18" charset="0"/>
                    </a:rPr>
                    <a:t>↓</a:t>
                  </a:r>
                </a:p>
              </p:txBody>
            </p:sp>
          </p:grpSp>
          <p:sp>
            <p:nvSpPr>
              <p:cNvPr id="34" name="Flèche : droite 33">
                <a:extLst>
                  <a:ext uri="{FF2B5EF4-FFF2-40B4-BE49-F238E27FC236}">
                    <a16:creationId xmlns:a16="http://schemas.microsoft.com/office/drawing/2014/main" id="{3A5A410B-1E5D-4CFD-AC80-45DF2A2D1621}"/>
                  </a:ext>
                </a:extLst>
              </p:cNvPr>
              <p:cNvSpPr/>
              <p:nvPr/>
            </p:nvSpPr>
            <p:spPr>
              <a:xfrm>
                <a:off x="9133553" y="4839183"/>
                <a:ext cx="651806" cy="618246"/>
              </a:xfrm>
              <a:prstGeom prst="rightArrow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ZoneTexte 39">
                  <a:extLst>
                    <a:ext uri="{FF2B5EF4-FFF2-40B4-BE49-F238E27FC236}">
                      <a16:creationId xmlns:a16="http://schemas.microsoft.com/office/drawing/2014/main" id="{C5A61163-96F5-4C10-8CA6-4EA4B401F842}"/>
                    </a:ext>
                  </a:extLst>
                </p:cNvPr>
                <p:cNvSpPr txBox="1"/>
                <p:nvPr/>
              </p:nvSpPr>
              <p:spPr>
                <a:xfrm>
                  <a:off x="9795012" y="4584784"/>
                  <a:ext cx="17584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dirty="0">
                      <a:latin typeface="Century Schoolbook" panose="02040604050505020304" pitchFamily="18" charset="0"/>
                    </a:rPr>
                    <a:t> </a:t>
                  </a:r>
                  <a:r>
                    <a:rPr lang="en-US" dirty="0" err="1">
                      <a:latin typeface="Century Schoolbook" panose="02040604050505020304" pitchFamily="18" charset="0"/>
                    </a:rPr>
                    <a:t>minimale</a:t>
                  </a:r>
                  <a:r>
                    <a:rPr lang="en-US" dirty="0">
                      <a:latin typeface="Century Schoolbook" panose="020406040505050203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0" name="ZoneTexte 39">
                  <a:extLst>
                    <a:ext uri="{FF2B5EF4-FFF2-40B4-BE49-F238E27FC236}">
                      <a16:creationId xmlns:a16="http://schemas.microsoft.com/office/drawing/2014/main" id="{C5A61163-96F5-4C10-8CA6-4EA4B401F8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5012" y="4584784"/>
                  <a:ext cx="1758460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0D781625-9D34-413E-9CB5-A0685FF39C72}"/>
                    </a:ext>
                  </a:extLst>
                </p:cNvPr>
                <p:cNvSpPr/>
                <p:nvPr/>
              </p:nvSpPr>
              <p:spPr>
                <a:xfrm>
                  <a:off x="10467218" y="5303010"/>
                  <a:ext cx="3577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0D781625-9D34-413E-9CB5-A0685FF39C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7218" y="5303010"/>
                  <a:ext cx="35779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752C96F-1D1E-4EC1-BE6B-85E58A9BE4DC}"/>
                </a:ext>
              </a:extLst>
            </p:cNvPr>
            <p:cNvSpPr/>
            <p:nvPr/>
          </p:nvSpPr>
          <p:spPr>
            <a:xfrm>
              <a:off x="10496072" y="4934232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dirty="0">
                  <a:latin typeface="Century Schoolbook" panose="02040604050505020304" pitchFamily="18" charset="0"/>
                </a:rPr>
                <a:t>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2756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4D33E9-8FD7-447C-A8CB-EAB805A18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822" y="384016"/>
            <a:ext cx="10522858" cy="1022754"/>
          </a:xfrm>
        </p:spPr>
        <p:txBody>
          <a:bodyPr>
            <a:normAutofit/>
          </a:bodyPr>
          <a:lstStyle/>
          <a:p>
            <a:r>
              <a:rPr lang="fr-FR" sz="3600" dirty="0">
                <a:latin typeface="Century Schoolbook" panose="02040604050505020304" pitchFamily="18" charset="0"/>
              </a:rPr>
              <a:t>Deuxième hypothèse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5A8452-6246-41DD-8097-43E6ADE5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2217BEF-9B17-48D7-8A6B-A047E625B0F9}"/>
                  </a:ext>
                </a:extLst>
              </p:cNvPr>
              <p:cNvSpPr txBox="1"/>
              <p:nvPr/>
            </p:nvSpPr>
            <p:spPr>
              <a:xfrm>
                <a:off x="478302" y="1547030"/>
                <a:ext cx="1067737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 startAt="2"/>
                </a:pPr>
                <a:r>
                  <a:rPr lang="fr-FR" sz="2200" b="1" dirty="0">
                    <a:solidFill>
                      <a:schemeClr val="accent6"/>
                    </a:solidFill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fr-FR" sz="22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ℓ</m:t>
                    </m:r>
                  </m:oMath>
                </a14:m>
                <a:r>
                  <a:rPr lang="fr-FR" sz="2200" b="1" dirty="0">
                    <a:solidFill>
                      <a:schemeClr val="accent6"/>
                    </a:solidFill>
                    <a:latin typeface="Century Schoolbook" panose="02040604050505020304" pitchFamily="18" charset="0"/>
                    <a:sym typeface="Wingdings" panose="05000000000000000000" pitchFamily="2" charset="2"/>
                  </a:rPr>
                  <a:t> est un invariant relativiste</a:t>
                </a:r>
              </a:p>
              <a:p>
                <a:pPr lvl="1"/>
                <a:endParaRPr lang="fr-FR" sz="1200" dirty="0">
                  <a:latin typeface="Century Schoolbook" panose="02040604050505020304" pitchFamily="18" charset="0"/>
                  <a:sym typeface="Wingdings" panose="05000000000000000000" pitchFamily="2" charset="2"/>
                </a:endParaRPr>
              </a:p>
              <a:p>
                <a:pPr marL="822325" lvl="1" indent="-365125">
                  <a:buFont typeface="Wingdings" panose="05000000000000000000" pitchFamily="2" charset="2"/>
                  <a:buChar char="Ø"/>
                </a:pPr>
                <a:r>
                  <a:rPr lang="fr-FR" sz="2200" dirty="0">
                    <a:latin typeface="Century Schoolbook" panose="02040604050505020304" pitchFamily="18" charset="0"/>
                    <a:sym typeface="Wingdings" panose="05000000000000000000" pitchFamily="2" charset="2"/>
                  </a:rPr>
                  <a:t>loi de transformation </a:t>
                </a:r>
                <a14:m>
                  <m:oMath xmlns:m="http://schemas.openxmlformats.org/officeDocument/2006/math">
                    <m:r>
                      <a:rPr lang="fr-FR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→</m:t>
                    </m:r>
                  </m:oMath>
                </a14:m>
                <a:r>
                  <a:rPr lang="fr-FR" sz="2200" dirty="0">
                    <a:latin typeface="Century Schoolbook" panose="02040604050505020304" pitchFamily="18" charset="0"/>
                    <a:sym typeface="Wingdings" panose="05000000000000000000" pitchFamily="2" charset="2"/>
                  </a:rPr>
                  <a:t> groupe de symétries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2217BEF-9B17-48D7-8A6B-A047E625B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02" y="1547030"/>
                <a:ext cx="10677378" cy="954107"/>
              </a:xfrm>
              <a:prstGeom prst="rect">
                <a:avLst/>
              </a:prstGeom>
              <a:blipFill>
                <a:blip r:embed="rId2"/>
                <a:stretch>
                  <a:fillRect l="-742" t="-5769" b="-12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A05DA4CF-3A58-4A5F-8173-B6DA347BAFBF}"/>
                  </a:ext>
                </a:extLst>
              </p:cNvPr>
              <p:cNvSpPr txBox="1"/>
              <p:nvPr/>
            </p:nvSpPr>
            <p:spPr>
              <a:xfrm>
                <a:off x="1689185" y="2938696"/>
                <a:ext cx="881363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200" dirty="0">
                    <a:latin typeface="Century Schoolbook" panose="02040604050505020304" pitchFamily="18" charset="0"/>
                  </a:rPr>
                  <a:t>Relativité restreinte </a:t>
                </a:r>
                <a14:m>
                  <m:oMath xmlns:m="http://schemas.openxmlformats.org/officeDocument/2006/math"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FR" sz="2200" dirty="0">
                    <a:latin typeface="Century Schoolbook" panose="02040604050505020304" pitchFamily="18" charset="0"/>
                  </a:rPr>
                  <a:t> groupe de Poincaré </a:t>
                </a:r>
                <a14:m>
                  <m:oMath xmlns:m="http://schemas.openxmlformats.org/officeDocument/2006/math">
                    <m:r>
                      <a:rPr lang="fr-FR" sz="22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FR" sz="2200" dirty="0">
                    <a:latin typeface="Century Schoolbook" panose="02040604050505020304" pitchFamily="18" charset="0"/>
                  </a:rPr>
                  <a:t> contraction longueur</a:t>
                </a:r>
              </a:p>
            </p:txBody>
          </p:sp>
        </mc:Choice>
        <mc:Fallback xmlns="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A05DA4CF-3A58-4A5F-8173-B6DA347BA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185" y="2938696"/>
                <a:ext cx="8813631" cy="430887"/>
              </a:xfrm>
              <a:prstGeom prst="rect">
                <a:avLst/>
              </a:prstGeom>
              <a:blipFill>
                <a:blip r:embed="rId3"/>
                <a:stretch>
                  <a:fillRect l="-899"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0159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4D33E9-8FD7-447C-A8CB-EAB805A18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822" y="384016"/>
            <a:ext cx="10522858" cy="1022754"/>
          </a:xfrm>
        </p:spPr>
        <p:txBody>
          <a:bodyPr>
            <a:normAutofit/>
          </a:bodyPr>
          <a:lstStyle/>
          <a:p>
            <a:r>
              <a:rPr lang="fr-FR" sz="3600" dirty="0">
                <a:latin typeface="Century Schoolbook" panose="02040604050505020304" pitchFamily="18" charset="0"/>
              </a:rPr>
              <a:t>Deuxième hypothèse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5A8452-6246-41DD-8097-43E6ADE5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2217BEF-9B17-48D7-8A6B-A047E625B0F9}"/>
                  </a:ext>
                </a:extLst>
              </p:cNvPr>
              <p:cNvSpPr txBox="1"/>
              <p:nvPr/>
            </p:nvSpPr>
            <p:spPr>
              <a:xfrm>
                <a:off x="478302" y="1547030"/>
                <a:ext cx="1067737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 startAt="2"/>
                </a:pPr>
                <a:r>
                  <a:rPr lang="fr-FR" sz="2200" b="1" dirty="0">
                    <a:solidFill>
                      <a:schemeClr val="accent6"/>
                    </a:solidFill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fr-FR" sz="22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ℓ</m:t>
                    </m:r>
                  </m:oMath>
                </a14:m>
                <a:r>
                  <a:rPr lang="fr-FR" sz="2200" b="1" dirty="0">
                    <a:solidFill>
                      <a:schemeClr val="accent6"/>
                    </a:solidFill>
                    <a:latin typeface="Century Schoolbook" panose="02040604050505020304" pitchFamily="18" charset="0"/>
                    <a:sym typeface="Wingdings" panose="05000000000000000000" pitchFamily="2" charset="2"/>
                  </a:rPr>
                  <a:t> est un invariant relativiste</a:t>
                </a:r>
              </a:p>
              <a:p>
                <a:pPr lvl="1"/>
                <a:endParaRPr lang="fr-FR" sz="1200" dirty="0">
                  <a:latin typeface="Century Schoolbook" panose="02040604050505020304" pitchFamily="18" charset="0"/>
                  <a:sym typeface="Wingdings" panose="05000000000000000000" pitchFamily="2" charset="2"/>
                </a:endParaRPr>
              </a:p>
              <a:p>
                <a:pPr marL="822325" lvl="1" indent="-365125">
                  <a:buFont typeface="Wingdings" panose="05000000000000000000" pitchFamily="2" charset="2"/>
                  <a:buChar char="Ø"/>
                </a:pPr>
                <a:r>
                  <a:rPr lang="fr-FR" sz="2200" dirty="0">
                    <a:latin typeface="Century Schoolbook" panose="02040604050505020304" pitchFamily="18" charset="0"/>
                    <a:sym typeface="Wingdings" panose="05000000000000000000" pitchFamily="2" charset="2"/>
                  </a:rPr>
                  <a:t>loi de transformation </a:t>
                </a:r>
                <a14:m>
                  <m:oMath xmlns:m="http://schemas.openxmlformats.org/officeDocument/2006/math">
                    <m:r>
                      <a:rPr lang="fr-FR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→</m:t>
                    </m:r>
                  </m:oMath>
                </a14:m>
                <a:r>
                  <a:rPr lang="fr-FR" sz="2200" dirty="0">
                    <a:latin typeface="Century Schoolbook" panose="02040604050505020304" pitchFamily="18" charset="0"/>
                    <a:sym typeface="Wingdings" panose="05000000000000000000" pitchFamily="2" charset="2"/>
                  </a:rPr>
                  <a:t> groupe de symétries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2217BEF-9B17-48D7-8A6B-A047E625B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02" y="1547030"/>
                <a:ext cx="10677378" cy="954107"/>
              </a:xfrm>
              <a:prstGeom prst="rect">
                <a:avLst/>
              </a:prstGeom>
              <a:blipFill>
                <a:blip r:embed="rId2"/>
                <a:stretch>
                  <a:fillRect l="-742" t="-5769" b="-12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A05DA4CF-3A58-4A5F-8173-B6DA347BAFBF}"/>
                  </a:ext>
                </a:extLst>
              </p:cNvPr>
              <p:cNvSpPr txBox="1"/>
              <p:nvPr/>
            </p:nvSpPr>
            <p:spPr>
              <a:xfrm>
                <a:off x="1689185" y="2938696"/>
                <a:ext cx="881363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200" dirty="0">
                    <a:latin typeface="Century Schoolbook" panose="02040604050505020304" pitchFamily="18" charset="0"/>
                  </a:rPr>
                  <a:t>Relativité restreinte </a:t>
                </a:r>
                <a14:m>
                  <m:oMath xmlns:m="http://schemas.openxmlformats.org/officeDocument/2006/math"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FR" sz="2200" dirty="0">
                    <a:latin typeface="Century Schoolbook" panose="02040604050505020304" pitchFamily="18" charset="0"/>
                  </a:rPr>
                  <a:t> groupe de Poincaré </a:t>
                </a:r>
                <a14:m>
                  <m:oMath xmlns:m="http://schemas.openxmlformats.org/officeDocument/2006/math">
                    <m:r>
                      <a:rPr lang="fr-FR" sz="22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FR" sz="2200" dirty="0">
                    <a:latin typeface="Century Schoolbook" panose="02040604050505020304" pitchFamily="18" charset="0"/>
                  </a:rPr>
                  <a:t> contraction longueur</a:t>
                </a:r>
              </a:p>
            </p:txBody>
          </p:sp>
        </mc:Choice>
        <mc:Fallback xmlns="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A05DA4CF-3A58-4A5F-8173-B6DA347BA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185" y="2938696"/>
                <a:ext cx="8813631" cy="430887"/>
              </a:xfrm>
              <a:prstGeom prst="rect">
                <a:avLst/>
              </a:prstGeom>
              <a:blipFill>
                <a:blip r:embed="rId3"/>
                <a:stretch>
                  <a:fillRect l="-899"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Signe de multiplication 37">
            <a:extLst>
              <a:ext uri="{FF2B5EF4-FFF2-40B4-BE49-F238E27FC236}">
                <a16:creationId xmlns:a16="http://schemas.microsoft.com/office/drawing/2014/main" id="{B1217B62-E9C4-4402-8BA1-FB16FFB8F309}"/>
              </a:ext>
            </a:extLst>
          </p:cNvPr>
          <p:cNvSpPr/>
          <p:nvPr/>
        </p:nvSpPr>
        <p:spPr>
          <a:xfrm>
            <a:off x="5329311" y="2398876"/>
            <a:ext cx="1533378" cy="144897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86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4D33E9-8FD7-447C-A8CB-EAB805A18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822" y="384016"/>
            <a:ext cx="10522858" cy="1022754"/>
          </a:xfrm>
        </p:spPr>
        <p:txBody>
          <a:bodyPr>
            <a:normAutofit/>
          </a:bodyPr>
          <a:lstStyle/>
          <a:p>
            <a:r>
              <a:rPr lang="fr-FR" sz="3600" dirty="0">
                <a:latin typeface="Century Schoolbook" panose="02040604050505020304" pitchFamily="18" charset="0"/>
              </a:rPr>
              <a:t>Deuxième hypothèse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5A8452-6246-41DD-8097-43E6ADE5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2217BEF-9B17-48D7-8A6B-A047E625B0F9}"/>
                  </a:ext>
                </a:extLst>
              </p:cNvPr>
              <p:cNvSpPr txBox="1"/>
              <p:nvPr/>
            </p:nvSpPr>
            <p:spPr>
              <a:xfrm>
                <a:off x="478302" y="1547030"/>
                <a:ext cx="1067737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 startAt="2"/>
                </a:pPr>
                <a:r>
                  <a:rPr lang="fr-FR" sz="2200" b="1" dirty="0">
                    <a:solidFill>
                      <a:schemeClr val="accent6"/>
                    </a:solidFill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fr-FR" sz="22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ℓ</m:t>
                    </m:r>
                  </m:oMath>
                </a14:m>
                <a:r>
                  <a:rPr lang="fr-FR" sz="2200" b="1" dirty="0">
                    <a:solidFill>
                      <a:schemeClr val="accent6"/>
                    </a:solidFill>
                    <a:latin typeface="Century Schoolbook" panose="02040604050505020304" pitchFamily="18" charset="0"/>
                    <a:sym typeface="Wingdings" panose="05000000000000000000" pitchFamily="2" charset="2"/>
                  </a:rPr>
                  <a:t> est un invariant relativiste</a:t>
                </a:r>
              </a:p>
              <a:p>
                <a:pPr lvl="1"/>
                <a:endParaRPr lang="fr-FR" sz="1200" dirty="0">
                  <a:latin typeface="Century Schoolbook" panose="02040604050505020304" pitchFamily="18" charset="0"/>
                  <a:sym typeface="Wingdings" panose="05000000000000000000" pitchFamily="2" charset="2"/>
                </a:endParaRPr>
              </a:p>
              <a:p>
                <a:pPr marL="822325" lvl="1" indent="-365125">
                  <a:buFont typeface="Wingdings" panose="05000000000000000000" pitchFamily="2" charset="2"/>
                  <a:buChar char="Ø"/>
                </a:pPr>
                <a:r>
                  <a:rPr lang="fr-FR" sz="2200" dirty="0">
                    <a:latin typeface="Century Schoolbook" panose="02040604050505020304" pitchFamily="18" charset="0"/>
                    <a:sym typeface="Wingdings" panose="05000000000000000000" pitchFamily="2" charset="2"/>
                  </a:rPr>
                  <a:t>loi de transformation </a:t>
                </a:r>
                <a14:m>
                  <m:oMath xmlns:m="http://schemas.openxmlformats.org/officeDocument/2006/math">
                    <m:r>
                      <a:rPr lang="fr-FR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→</m:t>
                    </m:r>
                  </m:oMath>
                </a14:m>
                <a:r>
                  <a:rPr lang="fr-FR" sz="2200" dirty="0">
                    <a:latin typeface="Century Schoolbook" panose="02040604050505020304" pitchFamily="18" charset="0"/>
                    <a:sym typeface="Wingdings" panose="05000000000000000000" pitchFamily="2" charset="2"/>
                  </a:rPr>
                  <a:t> groupe de symétries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2217BEF-9B17-48D7-8A6B-A047E625B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02" y="1547030"/>
                <a:ext cx="10677378" cy="954107"/>
              </a:xfrm>
              <a:prstGeom prst="rect">
                <a:avLst/>
              </a:prstGeom>
              <a:blipFill>
                <a:blip r:embed="rId2"/>
                <a:stretch>
                  <a:fillRect l="-742" t="-5769" b="-12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A05DA4CF-3A58-4A5F-8173-B6DA347BAFBF}"/>
                  </a:ext>
                </a:extLst>
              </p:cNvPr>
              <p:cNvSpPr txBox="1"/>
              <p:nvPr/>
            </p:nvSpPr>
            <p:spPr>
              <a:xfrm>
                <a:off x="1689185" y="2938696"/>
                <a:ext cx="881363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200" dirty="0">
                    <a:latin typeface="Century Schoolbook" panose="02040604050505020304" pitchFamily="18" charset="0"/>
                  </a:rPr>
                  <a:t>Relativité restreinte </a:t>
                </a:r>
                <a14:m>
                  <m:oMath xmlns:m="http://schemas.openxmlformats.org/officeDocument/2006/math"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FR" sz="2200" dirty="0">
                    <a:latin typeface="Century Schoolbook" panose="02040604050505020304" pitchFamily="18" charset="0"/>
                  </a:rPr>
                  <a:t> groupe de Poincaré </a:t>
                </a:r>
                <a14:m>
                  <m:oMath xmlns:m="http://schemas.openxmlformats.org/officeDocument/2006/math">
                    <m:r>
                      <a:rPr lang="fr-FR" sz="22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FR" sz="2200" dirty="0">
                    <a:latin typeface="Century Schoolbook" panose="02040604050505020304" pitchFamily="18" charset="0"/>
                  </a:rPr>
                  <a:t> contraction longueur</a:t>
                </a:r>
              </a:p>
            </p:txBody>
          </p:sp>
        </mc:Choice>
        <mc:Fallback xmlns="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A05DA4CF-3A58-4A5F-8173-B6DA347BA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185" y="2938696"/>
                <a:ext cx="8813631" cy="430887"/>
              </a:xfrm>
              <a:prstGeom prst="rect">
                <a:avLst/>
              </a:prstGeom>
              <a:blipFill>
                <a:blip r:embed="rId3"/>
                <a:stretch>
                  <a:fillRect l="-899"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Signe de multiplication 37">
            <a:extLst>
              <a:ext uri="{FF2B5EF4-FFF2-40B4-BE49-F238E27FC236}">
                <a16:creationId xmlns:a16="http://schemas.microsoft.com/office/drawing/2014/main" id="{B1217B62-E9C4-4402-8BA1-FB16FFB8F309}"/>
              </a:ext>
            </a:extLst>
          </p:cNvPr>
          <p:cNvSpPr/>
          <p:nvPr/>
        </p:nvSpPr>
        <p:spPr>
          <a:xfrm>
            <a:off x="5329311" y="2398876"/>
            <a:ext cx="1533378" cy="144897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èche : bas 11">
            <a:extLst>
              <a:ext uri="{FF2B5EF4-FFF2-40B4-BE49-F238E27FC236}">
                <a16:creationId xmlns:a16="http://schemas.microsoft.com/office/drawing/2014/main" id="{AE29A797-3C50-4B1C-8953-D3BA67AAAA1F}"/>
              </a:ext>
            </a:extLst>
          </p:cNvPr>
          <p:cNvSpPr/>
          <p:nvPr/>
        </p:nvSpPr>
        <p:spPr>
          <a:xfrm>
            <a:off x="5712656" y="3967089"/>
            <a:ext cx="766689" cy="1097280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 : coins arrondis 20">
                <a:extLst>
                  <a:ext uri="{FF2B5EF4-FFF2-40B4-BE49-F238E27FC236}">
                    <a16:creationId xmlns:a16="http://schemas.microsoft.com/office/drawing/2014/main" id="{8EFFB96A-2714-4108-AA8D-D096386181CE}"/>
                  </a:ext>
                </a:extLst>
              </p:cNvPr>
              <p:cNvSpPr/>
              <p:nvPr/>
            </p:nvSpPr>
            <p:spPr>
              <a:xfrm>
                <a:off x="3670495" y="5390770"/>
                <a:ext cx="4851010" cy="1097280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2200" dirty="0">
                    <a:latin typeface="Century Schoolbook" panose="02040604050505020304" pitchFamily="18" charset="0"/>
                  </a:rPr>
                  <a:t>groupe de symétrie de </a:t>
                </a:r>
                <a14:m>
                  <m:oMath xmlns:m="http://schemas.openxmlformats.org/officeDocument/2006/math">
                    <m:r>
                      <a:rPr lang="fr-FR" sz="2200" i="1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fr-FR" sz="2200" dirty="0">
                    <a:latin typeface="Century Schoolbook" panose="02040604050505020304" pitchFamily="18" charset="0"/>
                  </a:rPr>
                  <a:t>-Poincaré</a:t>
                </a:r>
              </a:p>
            </p:txBody>
          </p:sp>
        </mc:Choice>
        <mc:Fallback xmlns="">
          <p:sp>
            <p:nvSpPr>
              <p:cNvPr id="21" name="Rectangle : coins arrondis 20">
                <a:extLst>
                  <a:ext uri="{FF2B5EF4-FFF2-40B4-BE49-F238E27FC236}">
                    <a16:creationId xmlns:a16="http://schemas.microsoft.com/office/drawing/2014/main" id="{8EFFB96A-2714-4108-AA8D-D096386181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495" y="5390770"/>
                <a:ext cx="4851010" cy="109728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61738EE6-350A-46B7-9723-2E92ACB8A803}"/>
                  </a:ext>
                </a:extLst>
              </p:cNvPr>
              <p:cNvSpPr txBox="1"/>
              <p:nvPr/>
            </p:nvSpPr>
            <p:spPr>
              <a:xfrm>
                <a:off x="9883691" y="5630287"/>
                <a:ext cx="1080873" cy="7350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61738EE6-350A-46B7-9723-2E92ACB8A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3691" y="5630287"/>
                <a:ext cx="1080873" cy="7350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179A40CB-AA09-44CD-8D95-FD7C5BE1545F}"/>
              </a:ext>
            </a:extLst>
          </p:cNvPr>
          <p:cNvCxnSpPr/>
          <p:nvPr/>
        </p:nvCxnSpPr>
        <p:spPr>
          <a:xfrm>
            <a:off x="8778239" y="5979732"/>
            <a:ext cx="82999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7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4D33E9-8FD7-447C-A8CB-EAB805A18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822" y="384016"/>
            <a:ext cx="10522858" cy="1022754"/>
          </a:xfrm>
        </p:spPr>
        <p:txBody>
          <a:bodyPr>
            <a:normAutofit/>
          </a:bodyPr>
          <a:lstStyle/>
          <a:p>
            <a:r>
              <a:rPr lang="fr-FR" sz="3600" dirty="0">
                <a:latin typeface="Century Schoolbook" panose="02040604050505020304" pitchFamily="18" charset="0"/>
              </a:rPr>
              <a:t>Troisième hypothèse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5A8452-6246-41DD-8097-43E6ADE5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14</a:t>
            </a:fld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2217BEF-9B17-48D7-8A6B-A047E625B0F9}"/>
              </a:ext>
            </a:extLst>
          </p:cNvPr>
          <p:cNvSpPr txBox="1"/>
          <p:nvPr/>
        </p:nvSpPr>
        <p:spPr>
          <a:xfrm>
            <a:off x="478302" y="1547030"/>
            <a:ext cx="106773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fr-FR" sz="2200" b="1" dirty="0">
                <a:solidFill>
                  <a:schemeClr val="accent6"/>
                </a:solidFill>
                <a:latin typeface="Century Schoolbook" panose="02040604050505020304" pitchFamily="18" charset="0"/>
                <a:sym typeface="Wingdings" panose="05000000000000000000" pitchFamily="2" charset="2"/>
              </a:rPr>
              <a:t>Analogie avec la mécanique quantique</a:t>
            </a:r>
          </a:p>
          <a:p>
            <a:pPr lvl="1"/>
            <a:endParaRPr lang="fr-FR" sz="1200" dirty="0">
              <a:latin typeface="Century Schoolbook" panose="02040604050505020304" pitchFamily="18" charset="0"/>
              <a:sym typeface="Wingdings" panose="05000000000000000000" pitchFamily="2" charset="2"/>
            </a:endParaRPr>
          </a:p>
          <a:p>
            <a:pPr marL="822325" lvl="1" indent="-365125">
              <a:buFont typeface="Wingdings" panose="05000000000000000000" pitchFamily="2" charset="2"/>
              <a:buChar char="Ø"/>
            </a:pPr>
            <a:r>
              <a:rPr lang="fr-FR" sz="2200" dirty="0">
                <a:latin typeface="Century Schoolbook" panose="02040604050505020304" pitchFamily="18" charset="0"/>
                <a:sym typeface="Wingdings" panose="05000000000000000000" pitchFamily="2" charset="2"/>
              </a:rPr>
              <a:t>quantification de l’espace-temps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au 5">
                <a:extLst>
                  <a:ext uri="{FF2B5EF4-FFF2-40B4-BE49-F238E27FC236}">
                    <a16:creationId xmlns:a16="http://schemas.microsoft.com/office/drawing/2014/main" id="{507EF8D2-B5FB-444F-B61D-6462125887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3186563"/>
                  </p:ext>
                </p:extLst>
              </p:nvPr>
            </p:nvGraphicFramePr>
            <p:xfrm>
              <a:off x="589110" y="2852411"/>
              <a:ext cx="11013781" cy="3098223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3953021">
                      <a:extLst>
                        <a:ext uri="{9D8B030D-6E8A-4147-A177-3AD203B41FA5}">
                          <a16:colId xmlns:a16="http://schemas.microsoft.com/office/drawing/2014/main" val="2166871150"/>
                        </a:ext>
                      </a:extLst>
                    </a:gridCol>
                    <a:gridCol w="3294067">
                      <a:extLst>
                        <a:ext uri="{9D8B030D-6E8A-4147-A177-3AD203B41FA5}">
                          <a16:colId xmlns:a16="http://schemas.microsoft.com/office/drawing/2014/main" val="689275473"/>
                        </a:ext>
                      </a:extLst>
                    </a:gridCol>
                    <a:gridCol w="3766693">
                      <a:extLst>
                        <a:ext uri="{9D8B030D-6E8A-4147-A177-3AD203B41FA5}">
                          <a16:colId xmlns:a16="http://schemas.microsoft.com/office/drawing/2014/main" val="3597576937"/>
                        </a:ext>
                      </a:extLst>
                    </a:gridCol>
                  </a:tblGrid>
                  <a:tr h="533382">
                    <a:tc>
                      <a:txBody>
                        <a:bodyPr/>
                        <a:lstStyle/>
                        <a:p>
                          <a:pPr algn="ctr"/>
                          <a:endParaRPr lang="en-US" sz="2200" b="1" dirty="0">
                            <a:solidFill>
                              <a:schemeClr val="tx1"/>
                            </a:solidFill>
                            <a:latin typeface="Century Schoolbook" panose="02040604050505020304" pitchFamily="18" charset="0"/>
                          </a:endParaRPr>
                        </a:p>
                      </a:txBody>
                      <a:tcPr anchor="ctr">
                        <a:lnT w="38100" cmpd="sng">
                          <a:noFill/>
                        </a:lnT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err="1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Mécanique</a:t>
                          </a:r>
                          <a:r>
                            <a:rPr lang="en-US" sz="2200" b="0" dirty="0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 </a:t>
                          </a:r>
                          <a:r>
                            <a:rPr lang="en-US" sz="2200" b="0" dirty="0" err="1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quantique</a:t>
                          </a:r>
                          <a:endParaRPr lang="en-US" sz="2200" b="0" dirty="0">
                            <a:solidFill>
                              <a:schemeClr val="tx1"/>
                            </a:solidFill>
                            <a:latin typeface="Century Schoolbook" panose="020406040505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Gravitation </a:t>
                          </a:r>
                          <a:r>
                            <a:rPr lang="en-US" sz="2200" b="0" dirty="0" err="1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quantique</a:t>
                          </a:r>
                          <a:endParaRPr lang="en-US" sz="2200" b="0" dirty="0">
                            <a:solidFill>
                              <a:schemeClr val="tx1"/>
                            </a:solidFill>
                            <a:latin typeface="Century Schoolbook" panose="020406040505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3260934"/>
                      </a:ext>
                    </a:extLst>
                  </a:tr>
                  <a:tr h="8709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Structures </a:t>
                          </a:r>
                          <a:r>
                            <a:rPr lang="en-US" sz="2200" dirty="0" err="1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géométriques</a:t>
                          </a:r>
                          <a:endParaRPr lang="en-US" sz="2200" dirty="0">
                            <a:solidFill>
                              <a:schemeClr val="tx1"/>
                            </a:solidFill>
                            <a:latin typeface="Century Schoolbook" panose="02040604050505020304" pitchFamily="18" charset="0"/>
                          </a:endParaRPr>
                        </a:p>
                        <a:p>
                          <a:pPr algn="ctr"/>
                          <a:r>
                            <a:rPr lang="en-US" sz="2000" i="1" dirty="0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(que </a:t>
                          </a:r>
                          <a:r>
                            <a:rPr lang="en-US" sz="2000" i="1" dirty="0" err="1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l’on</a:t>
                          </a:r>
                          <a:r>
                            <a:rPr lang="en-US" sz="2000" i="1" dirty="0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 </a:t>
                          </a:r>
                          <a:r>
                            <a:rPr lang="en-US" sz="2000" i="1" dirty="0" err="1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veut</a:t>
                          </a:r>
                          <a:r>
                            <a:rPr lang="en-US" sz="2000" i="1" dirty="0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 quantifier)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6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Espace des phases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fr-FR" sz="2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2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fr-FR" sz="2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fr-FR" sz="2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200" dirty="0">
                            <a:solidFill>
                              <a:schemeClr val="tx1"/>
                            </a:solidFill>
                            <a:latin typeface="Century Schoolbook" panose="020406040505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Espace-temps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fr-FR" sz="2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FR" sz="2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2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fr-FR" sz="2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fr-FR" sz="2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𝑐𝑡</m:t>
                                    </m:r>
                                    <m:r>
                                      <a:rPr lang="fr-FR" sz="2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fr-FR" sz="2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2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fr-FR" sz="2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fr-FR" sz="2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2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fr-FR" sz="2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fr-FR" sz="2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2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2200" dirty="0">
                            <a:solidFill>
                              <a:schemeClr val="tx1"/>
                            </a:solidFill>
                            <a:latin typeface="Century Schoolbook" panose="020406040505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53477980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Grandeurs </a:t>
                          </a:r>
                          <a:r>
                            <a:rPr lang="en-US" sz="2200" dirty="0" err="1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fondamentales</a:t>
                          </a:r>
                          <a:endParaRPr lang="en-US" sz="2200" dirty="0">
                            <a:solidFill>
                              <a:schemeClr val="tx1"/>
                            </a:solidFill>
                            <a:latin typeface="Century Schoolbook" panose="020406040505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oMath>
                            </m:oMathPara>
                          </a14:m>
                          <a:endParaRPr lang="en-US" sz="2200" dirty="0">
                            <a:solidFill>
                              <a:schemeClr val="tx1"/>
                            </a:solidFill>
                            <a:latin typeface="Century Schoolbook" panose="020406040505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ℓ</m:t>
                                </m:r>
                              </m:oMath>
                            </m:oMathPara>
                          </a14:m>
                          <a:endParaRPr lang="en-US" sz="2200" dirty="0">
                            <a:solidFill>
                              <a:schemeClr val="tx1"/>
                            </a:solidFill>
                            <a:latin typeface="Century Schoolbook" panose="020406040505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6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198867016"/>
                      </a:ext>
                    </a:extLst>
                  </a:tr>
                  <a:tr h="10843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Structures </a:t>
                          </a:r>
                          <a:r>
                            <a:rPr lang="en-US" sz="2200" dirty="0" err="1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algébriques</a:t>
                          </a:r>
                          <a:endParaRPr lang="en-US" sz="2200" dirty="0">
                            <a:solidFill>
                              <a:schemeClr val="tx1"/>
                            </a:solidFill>
                            <a:latin typeface="Century Schoolbook" panose="02040604050505020304" pitchFamily="18" charset="0"/>
                          </a:endParaRPr>
                        </a:p>
                        <a:p>
                          <a:pPr algn="ctr"/>
                          <a:r>
                            <a:rPr lang="en-US" sz="2000" i="1" dirty="0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(</a:t>
                          </a:r>
                          <a:r>
                            <a:rPr lang="en-US" sz="2000" i="1" dirty="0" err="1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quantifiées</a:t>
                          </a:r>
                          <a:r>
                            <a:rPr lang="en-US" sz="2000" i="1" dirty="0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FR" sz="2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fr-FR" sz="2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2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fr-FR" sz="2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fr-FR" sz="2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2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fr-FR" sz="2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sz="2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fr-FR" sz="2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oMath>
                            </m:oMathPara>
                          </a14:m>
                          <a:endParaRPr lang="en-US" sz="2200" dirty="0">
                            <a:solidFill>
                              <a:schemeClr val="tx1"/>
                            </a:solidFill>
                            <a:latin typeface="Century Schoolbook" panose="020406040505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fr-FR" sz="2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fr-FR" sz="2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fr-FR" sz="22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fr-FR" sz="220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fr-FR" sz="220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fr-FR" sz="220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fr-FR" sz="220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fr-FR" sz="220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fr-FR" sz="220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fr-FR" sz="220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fr-FR" sz="220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fr-FR" sz="220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fr-FR" sz="2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fr-FR" sz="2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2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ℓ</m:t>
                                        </m:r>
                                        <m:sSub>
                                          <m:sSubPr>
                                            <m:ctrlPr>
                                              <a:rPr lang="fr-FR" sz="220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fr-FR" sz="220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220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fr-FR" sz="2200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fr-FR" sz="22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fr-FR" sz="220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fr-FR" sz="220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fr-FR" sz="220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fr-FR" sz="220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fr-FR" sz="220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fr-FR" sz="220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fr-FR" sz="220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fr-FR" sz="220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fr-FR" sz="220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fr-FR" sz="2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=0</m:t>
                                        </m:r>
                                      </m:e>
                                    </m:eqArr>
                                    <m:r>
                                      <a:rPr lang="fr-FR" sz="22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fr-FR" sz="2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2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fr-FR" sz="2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fr-FR" sz="2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=1,2,3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200" dirty="0">
                            <a:solidFill>
                              <a:schemeClr val="tx1"/>
                            </a:solidFill>
                            <a:latin typeface="Century Schoolbook" panose="020406040505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2893074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au 5">
                <a:extLst>
                  <a:ext uri="{FF2B5EF4-FFF2-40B4-BE49-F238E27FC236}">
                    <a16:creationId xmlns:a16="http://schemas.microsoft.com/office/drawing/2014/main" id="{507EF8D2-B5FB-444F-B61D-6462125887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3186563"/>
                  </p:ext>
                </p:extLst>
              </p:nvPr>
            </p:nvGraphicFramePr>
            <p:xfrm>
              <a:off x="589110" y="2852411"/>
              <a:ext cx="11013781" cy="3098223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3953021">
                      <a:extLst>
                        <a:ext uri="{9D8B030D-6E8A-4147-A177-3AD203B41FA5}">
                          <a16:colId xmlns:a16="http://schemas.microsoft.com/office/drawing/2014/main" val="2166871150"/>
                        </a:ext>
                      </a:extLst>
                    </a:gridCol>
                    <a:gridCol w="3294067">
                      <a:extLst>
                        <a:ext uri="{9D8B030D-6E8A-4147-A177-3AD203B41FA5}">
                          <a16:colId xmlns:a16="http://schemas.microsoft.com/office/drawing/2014/main" val="689275473"/>
                        </a:ext>
                      </a:extLst>
                    </a:gridCol>
                    <a:gridCol w="3766693">
                      <a:extLst>
                        <a:ext uri="{9D8B030D-6E8A-4147-A177-3AD203B41FA5}">
                          <a16:colId xmlns:a16="http://schemas.microsoft.com/office/drawing/2014/main" val="3597576937"/>
                        </a:ext>
                      </a:extLst>
                    </a:gridCol>
                  </a:tblGrid>
                  <a:tr h="533382">
                    <a:tc>
                      <a:txBody>
                        <a:bodyPr/>
                        <a:lstStyle/>
                        <a:p>
                          <a:pPr algn="ctr"/>
                          <a:endParaRPr lang="en-US" sz="2200" b="1" dirty="0">
                            <a:solidFill>
                              <a:schemeClr val="tx1"/>
                            </a:solidFill>
                            <a:latin typeface="Century Schoolbook" panose="02040604050505020304" pitchFamily="18" charset="0"/>
                          </a:endParaRPr>
                        </a:p>
                      </a:txBody>
                      <a:tcPr anchor="ctr">
                        <a:lnT w="38100" cmpd="sng">
                          <a:noFill/>
                        </a:lnT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err="1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Mécanique</a:t>
                          </a:r>
                          <a:r>
                            <a:rPr lang="en-US" sz="2200" b="0" dirty="0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 </a:t>
                          </a:r>
                          <a:r>
                            <a:rPr lang="en-US" sz="2200" b="0" dirty="0" err="1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quantique</a:t>
                          </a:r>
                          <a:endParaRPr lang="en-US" sz="2200" b="0" dirty="0">
                            <a:solidFill>
                              <a:schemeClr val="tx1"/>
                            </a:solidFill>
                            <a:latin typeface="Century Schoolbook" panose="020406040505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Gravitation </a:t>
                          </a:r>
                          <a:r>
                            <a:rPr lang="en-US" sz="2200" b="0" dirty="0" err="1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quantique</a:t>
                          </a:r>
                          <a:endParaRPr lang="en-US" sz="2200" b="0" dirty="0">
                            <a:solidFill>
                              <a:schemeClr val="tx1"/>
                            </a:solidFill>
                            <a:latin typeface="Century Schoolbook" panose="020406040505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3260934"/>
                      </a:ext>
                    </a:extLst>
                  </a:tr>
                  <a:tr h="8709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Structures </a:t>
                          </a:r>
                          <a:r>
                            <a:rPr lang="en-US" sz="2200" dirty="0" err="1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géométriques</a:t>
                          </a:r>
                          <a:endParaRPr lang="en-US" sz="2200" dirty="0">
                            <a:solidFill>
                              <a:schemeClr val="tx1"/>
                            </a:solidFill>
                            <a:latin typeface="Century Schoolbook" panose="02040604050505020304" pitchFamily="18" charset="0"/>
                          </a:endParaRPr>
                        </a:p>
                        <a:p>
                          <a:pPr algn="ctr"/>
                          <a:r>
                            <a:rPr lang="en-US" sz="2000" i="1" dirty="0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(que </a:t>
                          </a:r>
                          <a:r>
                            <a:rPr lang="en-US" sz="2000" i="1" dirty="0" err="1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l’on</a:t>
                          </a:r>
                          <a:r>
                            <a:rPr lang="en-US" sz="2000" i="1" dirty="0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 </a:t>
                          </a:r>
                          <a:r>
                            <a:rPr lang="en-US" sz="2000" i="1" dirty="0" err="1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veut</a:t>
                          </a:r>
                          <a:r>
                            <a:rPr lang="en-US" sz="2000" i="1" dirty="0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 quantifier)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6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0148" t="-62238" r="-114603" b="-1965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2718" t="-62238" r="-324" b="-1965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3477980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Grandeurs </a:t>
                          </a:r>
                          <a:r>
                            <a:rPr lang="en-US" sz="2200" dirty="0" err="1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fondamentales</a:t>
                          </a:r>
                          <a:endParaRPr lang="en-US" sz="2200" dirty="0">
                            <a:solidFill>
                              <a:schemeClr val="tx1"/>
                            </a:solidFill>
                            <a:latin typeface="Century Schoolbook" panose="020406040505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20148" t="-229703" r="-114603" b="-1782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6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92718" t="-229703" r="-324" b="-1782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8867016"/>
                      </a:ext>
                    </a:extLst>
                  </a:tr>
                  <a:tr h="10843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Structures </a:t>
                          </a:r>
                          <a:r>
                            <a:rPr lang="en-US" sz="2200" dirty="0" err="1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algébriques</a:t>
                          </a:r>
                          <a:endParaRPr lang="en-US" sz="2200" dirty="0">
                            <a:solidFill>
                              <a:schemeClr val="tx1"/>
                            </a:solidFill>
                            <a:latin typeface="Century Schoolbook" panose="02040604050505020304" pitchFamily="18" charset="0"/>
                          </a:endParaRPr>
                        </a:p>
                        <a:p>
                          <a:pPr algn="ctr"/>
                          <a:r>
                            <a:rPr lang="en-US" sz="2000" i="1" dirty="0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(</a:t>
                          </a:r>
                          <a:r>
                            <a:rPr lang="en-US" sz="2000" i="1" dirty="0" err="1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quantifiées</a:t>
                          </a:r>
                          <a:r>
                            <a:rPr lang="en-US" sz="2000" i="1" dirty="0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120148" t="-187079" r="-114603" b="-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92718" t="-187079" r="-324" b="-11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930744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43248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itre 1">
            <a:extLst>
              <a:ext uri="{FF2B5EF4-FFF2-40B4-BE49-F238E27FC236}">
                <a16:creationId xmlns:a16="http://schemas.microsoft.com/office/drawing/2014/main" id="{8233A12E-BB8F-4271-81D8-9E2A4A4D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3" y="384175"/>
            <a:ext cx="10522265" cy="1022350"/>
          </a:xfrm>
        </p:spPr>
        <p:txBody>
          <a:bodyPr>
            <a:noAutofit/>
          </a:bodyPr>
          <a:lstStyle/>
          <a:p>
            <a:r>
              <a:rPr lang="fr-FR" sz="3600" dirty="0">
                <a:latin typeface="Century Schoolbook" panose="02040604050505020304" pitchFamily="18" charset="0"/>
              </a:rPr>
              <a:t>Quelques rappels de physique des particules…</a:t>
            </a:r>
          </a:p>
        </p:txBody>
      </p: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C2679690-C2E0-4EB6-B1FF-5710B66698E6}"/>
              </a:ext>
            </a:extLst>
          </p:cNvPr>
          <p:cNvGrpSpPr/>
          <p:nvPr/>
        </p:nvGrpSpPr>
        <p:grpSpPr>
          <a:xfrm>
            <a:off x="192258" y="2173035"/>
            <a:ext cx="11807484" cy="2545280"/>
            <a:chOff x="192258" y="1525922"/>
            <a:chExt cx="11807484" cy="25452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17EE778F-2EC1-46C9-B5C7-762BE8BB32A3}"/>
                    </a:ext>
                  </a:extLst>
                </p:cNvPr>
                <p:cNvSpPr/>
                <p:nvPr/>
              </p:nvSpPr>
              <p:spPr>
                <a:xfrm>
                  <a:off x="478302" y="1525922"/>
                  <a:ext cx="11521440" cy="224093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200" dirty="0" err="1">
                      <a:latin typeface="Century Schoolbook" panose="02040604050505020304" pitchFamily="18" charset="0"/>
                    </a:rPr>
                    <a:t>Fonction</a:t>
                  </a:r>
                  <a:r>
                    <a:rPr lang="en-US" sz="2200" dirty="0">
                      <a:latin typeface="Century Schoolbook" panose="02040604050505020304" pitchFamily="18" charset="0"/>
                    </a:rPr>
                    <a:t> de partition pour un champ </a:t>
                  </a:r>
                  <a14:m>
                    <m:oMath xmlns:m="http://schemas.openxmlformats.org/officeDocument/2006/math">
                      <m:r>
                        <a:rPr lang="fr-FR" sz="2200" i="1" dirty="0">
                          <a:latin typeface="Cambria Math" panose="02040503050406030204" pitchFamily="18" charset="0"/>
                        </a:rPr>
                        <m:t>𝜙</m:t>
                      </m:r>
                    </m:oMath>
                  </a14:m>
                  <a:r>
                    <a:rPr lang="en-US" sz="2200" dirty="0">
                      <a:latin typeface="Century Schoolbook" panose="02040604050505020304" pitchFamily="18" charset="0"/>
                    </a:rPr>
                    <a:t> :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subHide m:val="on"/>
                            <m:supHide m:val="on"/>
                            <m:ctrlPr>
                              <a:rPr lang="fr-FR" sz="2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fr-FR" sz="2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̅"/>
                                <m:ctrlPr>
                                  <a:rPr lang="fr-FR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2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acc>
                            <m:r>
                              <a:rPr lang="fr-FR" sz="2200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fr-FR" sz="2200" b="0" i="1" dirty="0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fr-FR" sz="22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fr-FR" sz="2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200" b="0" i="1" dirty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fr-FR" sz="22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2200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>
                                      <a:rPr lang="fr-FR" sz="2200" b="0" i="1" dirty="0" smtClean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  <m:r>
                                  <a:rPr lang="fr-FR" sz="220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d>
                                  <m:dPr>
                                    <m:ctrlPr>
                                      <a:rPr lang="fr-FR" sz="2200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fr-FR" sz="2200" i="1" dirty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2200" i="1" dirty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</m:acc>
                                    <m:r>
                                      <a:rPr lang="fr-FR" sz="2200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fr-FR" sz="2200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sz="2200" dirty="0">
                    <a:latin typeface="Century Schoolbook" panose="02040604050505020304" pitchFamily="18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200" dirty="0">
                      <a:latin typeface="Century Schoolbook" panose="02040604050505020304" pitchFamily="18" charset="0"/>
                    </a:rPr>
                    <a:t>Champ </a:t>
                  </a:r>
                  <a:r>
                    <a:rPr lang="en-US" sz="2200" dirty="0" err="1">
                      <a:latin typeface="Century Schoolbook" panose="02040604050505020304" pitchFamily="18" charset="0"/>
                    </a:rPr>
                    <a:t>scalaire</a:t>
                  </a:r>
                  <a:r>
                    <a:rPr lang="en-US" sz="2200" dirty="0">
                      <a:latin typeface="Century Schoolbook" panose="02040604050505020304" pitchFamily="18" charset="0"/>
                    </a:rPr>
                    <a:t> (</a:t>
                  </a:r>
                  <a:r>
                    <a:rPr lang="en-US" sz="2200" dirty="0" err="1">
                      <a:latin typeface="Century Schoolbook" panose="02040604050505020304" pitchFamily="18" charset="0"/>
                    </a:rPr>
                    <a:t>théorie</a:t>
                  </a:r>
                  <a:r>
                    <a:rPr lang="en-US" sz="2200" dirty="0">
                      <a:latin typeface="Century Schoolbook" panose="020406040505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a14:m>
                  <a:r>
                    <a:rPr lang="fr-FR" sz="2200" dirty="0">
                      <a:latin typeface="Century Schoolbook" panose="02040604050505020304" pitchFamily="18" charset="0"/>
                    </a:rPr>
                    <a:t>) </a:t>
                  </a:r>
                  <a:r>
                    <a:rPr lang="fr-FR" sz="2200" dirty="0">
                      <a:latin typeface="Cambria Math" panose="02040503050406030204" pitchFamily="18" charset="0"/>
                    </a:rPr>
                    <a:t>:</a:t>
                  </a:r>
                  <a:endParaRPr lang="fr-FR" sz="220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fr-FR" sz="2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fr-FR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2200" i="1" dirty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acc>
                            <m:r>
                              <a:rPr lang="fr-FR" sz="22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2200" i="1" dirty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subHide m:val="on"/>
                            <m:supHide m:val="on"/>
                            <m:ctrlPr>
                              <a:rPr lang="fr-FR" sz="2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fr-FR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2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fr-FR" sz="2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fr-FR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𝔏</m:t>
                            </m:r>
                            <m:d>
                              <m:dPr>
                                <m:ctrlPr>
                                  <a:rPr lang="fr-FR" sz="22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̅"/>
                                    <m:ctrlPr>
                                      <a:rPr lang="fr-FR" sz="2200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2200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acc>
                                <m:r>
                                  <a:rPr lang="fr-FR" sz="22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22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nary>
                        <m:r>
                          <a:rPr lang="fr-FR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subHide m:val="on"/>
                            <m:supHide m:val="on"/>
                            <m:ctrlPr>
                              <a:rPr lang="fr-FR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fr-FR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fr-FR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fr-FR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fr-FR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fr-FR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fr-FR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acc>
                                  <m:accPr>
                                    <m:chr m:val="̅"/>
                                    <m:ctrlPr>
                                      <a:rPr lang="fr-FR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fr-FR" sz="2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2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fr-FR" sz="2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fr-FR" sz="2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2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fr-FR" sz="2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fr-FR" sz="2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fr-FR" sz="2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sub>
                                    </m:sSub>
                                    <m:r>
                                      <a:rPr lang="fr-FR" sz="2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fr-FR" sz="2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FR" sz="2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fr-FR" sz="2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a:rPr lang="fr-FR" sz="2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lang="fr-FR" sz="2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fr-FR" sz="2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2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fr-FR" sz="2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fr-FR" sz="2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FR" sz="2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fr-FR" sz="2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2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4!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fr-FR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fr-FR" sz="2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2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  <m:d>
                                          <m:dPr>
                                            <m:ctrlPr>
                                              <a:rPr lang="fr-FR" sz="22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fr-FR" sz="22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fr-FR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2200" dirty="0">
                    <a:latin typeface="Century Schoolbook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17EE778F-2EC1-46C9-B5C7-762BE8BB32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302" y="1525922"/>
                  <a:ext cx="11521440" cy="2240934"/>
                </a:xfrm>
                <a:prstGeom prst="rect">
                  <a:avLst/>
                </a:prstGeom>
                <a:blipFill>
                  <a:blip r:embed="rId2"/>
                  <a:stretch>
                    <a:fillRect l="-582" t="-16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Connecteur droit avec flèche 45">
              <a:extLst>
                <a:ext uri="{FF2B5EF4-FFF2-40B4-BE49-F238E27FC236}">
                  <a16:creationId xmlns:a16="http://schemas.microsoft.com/office/drawing/2014/main" id="{FA068CF5-6997-4BDD-8D23-3B0C594F53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57837" y="1786602"/>
              <a:ext cx="869814" cy="2421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7CA1D9F8-A129-42CD-8539-B629307C1958}"/>
                </a:ext>
              </a:extLst>
            </p:cNvPr>
            <p:cNvSpPr txBox="1"/>
            <p:nvPr/>
          </p:nvSpPr>
          <p:spPr>
            <a:xfrm>
              <a:off x="8427651" y="1542150"/>
              <a:ext cx="18726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entury Schoolbook" panose="02040604050505020304" pitchFamily="18" charset="0"/>
                </a:rPr>
                <a:t>action </a:t>
              </a:r>
              <a:r>
                <a:rPr lang="en-US" dirty="0" err="1">
                  <a:solidFill>
                    <a:schemeClr val="accent1"/>
                  </a:solidFill>
                  <a:latin typeface="Century Schoolbook" panose="02040604050505020304" pitchFamily="18" charset="0"/>
                </a:rPr>
                <a:t>classique</a:t>
              </a:r>
              <a:endParaRPr lang="en-US" dirty="0">
                <a:solidFill>
                  <a:schemeClr val="accent1"/>
                </a:solidFill>
                <a:latin typeface="Century Schoolbook" panose="02040604050505020304" pitchFamily="18" charset="0"/>
              </a:endParaRPr>
            </a:p>
          </p:txBody>
        </p:sp>
        <p:cxnSp>
          <p:nvCxnSpPr>
            <p:cNvPr id="48" name="Connecteur droit avec flèche 47">
              <a:extLst>
                <a:ext uri="{FF2B5EF4-FFF2-40B4-BE49-F238E27FC236}">
                  <a16:creationId xmlns:a16="http://schemas.microsoft.com/office/drawing/2014/main" id="{42015DBB-3DBE-4BF3-8F63-052FEF445AF8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 flipV="1">
              <a:off x="2619526" y="3582473"/>
              <a:ext cx="1181979" cy="3040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8CA16BF4-5527-41EC-A1DF-526256C2420C}"/>
                </a:ext>
              </a:extLst>
            </p:cNvPr>
            <p:cNvSpPr txBox="1"/>
            <p:nvPr/>
          </p:nvSpPr>
          <p:spPr>
            <a:xfrm>
              <a:off x="192258" y="3701870"/>
              <a:ext cx="24272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1"/>
                  </a:solidFill>
                  <a:latin typeface="Century Schoolbook" panose="02040604050505020304" pitchFamily="18" charset="0"/>
                </a:rPr>
                <a:t>densité</a:t>
              </a:r>
              <a:r>
                <a:rPr lang="en-US" dirty="0">
                  <a:solidFill>
                    <a:schemeClr val="accent1"/>
                  </a:solidFill>
                  <a:latin typeface="Century Schoolbook" panose="02040604050505020304" pitchFamily="18" charset="0"/>
                </a:rPr>
                <a:t> </a:t>
              </a:r>
              <a:r>
                <a:rPr lang="en-US" dirty="0" err="1">
                  <a:solidFill>
                    <a:schemeClr val="accent1"/>
                  </a:solidFill>
                  <a:latin typeface="Century Schoolbook" panose="02040604050505020304" pitchFamily="18" charset="0"/>
                </a:rPr>
                <a:t>lagrangienne</a:t>
              </a:r>
              <a:endParaRPr lang="en-US" dirty="0">
                <a:solidFill>
                  <a:schemeClr val="accent1"/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50" name="ZoneTexte 49">
            <a:extLst>
              <a:ext uri="{FF2B5EF4-FFF2-40B4-BE49-F238E27FC236}">
                <a16:creationId xmlns:a16="http://schemas.microsoft.com/office/drawing/2014/main" id="{59F31BFB-05B9-473E-88CE-83CC17F1B909}"/>
              </a:ext>
            </a:extLst>
          </p:cNvPr>
          <p:cNvSpPr txBox="1"/>
          <p:nvPr/>
        </p:nvSpPr>
        <p:spPr>
          <a:xfrm>
            <a:off x="1147649" y="1206354"/>
            <a:ext cx="106773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i="1" dirty="0">
                <a:latin typeface="Century Schoolbook" panose="02040604050505020304" pitchFamily="18" charset="0"/>
              </a:rPr>
              <a:t>Formalisme de la théorie quantique des champs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BDFB8E3-5623-419D-8975-AFE20AA86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195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itre 1">
            <a:extLst>
              <a:ext uri="{FF2B5EF4-FFF2-40B4-BE49-F238E27FC236}">
                <a16:creationId xmlns:a16="http://schemas.microsoft.com/office/drawing/2014/main" id="{8233A12E-BB8F-4271-81D8-9E2A4A4D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3" y="384175"/>
            <a:ext cx="10522265" cy="1022350"/>
          </a:xfrm>
        </p:spPr>
        <p:txBody>
          <a:bodyPr>
            <a:noAutofit/>
          </a:bodyPr>
          <a:lstStyle/>
          <a:p>
            <a:r>
              <a:rPr lang="fr-FR" sz="3600" dirty="0">
                <a:latin typeface="Century Schoolbook" panose="02040604050505020304" pitchFamily="18" charset="0"/>
              </a:rPr>
              <a:t>Quelques rappels de physique des particules…</a:t>
            </a:r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E3057959-DD21-4F96-8139-BD27B85A7485}"/>
              </a:ext>
            </a:extLst>
          </p:cNvPr>
          <p:cNvGrpSpPr/>
          <p:nvPr/>
        </p:nvGrpSpPr>
        <p:grpSpPr>
          <a:xfrm>
            <a:off x="192258" y="2173035"/>
            <a:ext cx="11848683" cy="3783187"/>
            <a:chOff x="192258" y="1525922"/>
            <a:chExt cx="11848683" cy="3783187"/>
          </a:xfrm>
        </p:grpSpPr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9B1494AD-5A57-4D3C-A809-277D02EE631D}"/>
                </a:ext>
              </a:extLst>
            </p:cNvPr>
            <p:cNvSpPr/>
            <p:nvPr/>
          </p:nvSpPr>
          <p:spPr>
            <a:xfrm>
              <a:off x="9313225" y="2857721"/>
              <a:ext cx="1341061" cy="1058779"/>
            </a:xfrm>
            <a:prstGeom prst="ellips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6CC74303-B536-4CA0-8F6F-A1928C4EC649}"/>
                </a:ext>
              </a:extLst>
            </p:cNvPr>
            <p:cNvSpPr/>
            <p:nvPr/>
          </p:nvSpPr>
          <p:spPr>
            <a:xfrm>
              <a:off x="6194476" y="2859204"/>
              <a:ext cx="2923674" cy="1058779"/>
            </a:xfrm>
            <a:prstGeom prst="ellips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ZoneTexte 39">
                  <a:extLst>
                    <a:ext uri="{FF2B5EF4-FFF2-40B4-BE49-F238E27FC236}">
                      <a16:creationId xmlns:a16="http://schemas.microsoft.com/office/drawing/2014/main" id="{8A0F30FD-2089-4095-AD49-835426B257F5}"/>
                    </a:ext>
                  </a:extLst>
                </p:cNvPr>
                <p:cNvSpPr txBox="1"/>
                <p:nvPr/>
              </p:nvSpPr>
              <p:spPr>
                <a:xfrm>
                  <a:off x="2926081" y="4103330"/>
                  <a:ext cx="5297076" cy="1205779"/>
                </a:xfrm>
                <a:prstGeom prst="rect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err="1">
                      <a:solidFill>
                        <a:srgbClr val="FF0000"/>
                      </a:solidFill>
                      <a:latin typeface="Century Schoolbook" panose="02040604050505020304" pitchFamily="18" charset="0"/>
                    </a:rPr>
                    <a:t>terme</a:t>
                  </a:r>
                  <a:r>
                    <a:rPr lang="en-US" dirty="0">
                      <a:solidFill>
                        <a:srgbClr val="FF0000"/>
                      </a:solidFill>
                      <a:latin typeface="Century Schoolbook" panose="02040604050505020304" pitchFamily="18" charset="0"/>
                    </a:rPr>
                    <a:t> </a:t>
                  </a:r>
                  <a:r>
                    <a:rPr lang="en-US" dirty="0" err="1">
                      <a:solidFill>
                        <a:srgbClr val="FF0000"/>
                      </a:solidFill>
                      <a:latin typeface="Century Schoolbook" panose="02040604050505020304" pitchFamily="18" charset="0"/>
                    </a:rPr>
                    <a:t>cinétique</a:t>
                  </a:r>
                  <a:r>
                    <a:rPr lang="en-US" dirty="0">
                      <a:solidFill>
                        <a:srgbClr val="FF0000"/>
                      </a:solidFill>
                      <a:latin typeface="Century Schoolbook" panose="02040604050505020304" pitchFamily="18" charset="0"/>
                    </a:rPr>
                    <a:t> :</a:t>
                  </a:r>
                </a:p>
                <a:p>
                  <a:pPr algn="just"/>
                  <a:r>
                    <a:rPr lang="en-US" dirty="0" err="1">
                      <a:solidFill>
                        <a:schemeClr val="tx1"/>
                      </a:solidFill>
                      <a:latin typeface="Century Schoolbook" panose="02040604050505020304" pitchFamily="18" charset="0"/>
                    </a:rPr>
                    <a:t>équation</a:t>
                  </a:r>
                  <a:r>
                    <a:rPr lang="en-US" dirty="0">
                      <a:solidFill>
                        <a:schemeClr val="tx1"/>
                      </a:solidFill>
                      <a:latin typeface="Century Schoolbook" panose="02040604050505020304" pitchFamily="18" charset="0"/>
                    </a:rPr>
                    <a:t> du </a:t>
                  </a:r>
                  <a:r>
                    <a:rPr lang="en-US" dirty="0" err="1">
                      <a:solidFill>
                        <a:schemeClr val="tx1"/>
                      </a:solidFill>
                      <a:latin typeface="Century Schoolbook" panose="02040604050505020304" pitchFamily="18" charset="0"/>
                    </a:rPr>
                    <a:t>mouvement</a:t>
                  </a:r>
                  <a:r>
                    <a:rPr lang="en-US" dirty="0">
                      <a:solidFill>
                        <a:schemeClr val="tx1"/>
                      </a:solidFill>
                      <a:latin typeface="Century Schoolbook" panose="02040604050505020304" pitchFamily="18" charset="0"/>
                    </a:rPr>
                    <a:t> (Euler-Lagrange)</a:t>
                  </a:r>
                </a:p>
                <a:p>
                  <a14:m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latin typeface="Century Schoolbook" panose="02040604050505020304" pitchFamily="18" charset="0"/>
                    </a:rPr>
                    <a:t> </a:t>
                  </a:r>
                  <a:r>
                    <a:rPr lang="en-US" dirty="0" err="1">
                      <a:solidFill>
                        <a:schemeClr val="tx1"/>
                      </a:solidFill>
                      <a:latin typeface="Century Schoolbook" panose="02040604050505020304" pitchFamily="18" charset="0"/>
                    </a:rPr>
                    <a:t>éq</a:t>
                  </a:r>
                  <a:r>
                    <a:rPr lang="en-US" dirty="0">
                      <a:solidFill>
                        <a:schemeClr val="tx1"/>
                      </a:solidFill>
                      <a:latin typeface="Century Schoolbook" panose="02040604050505020304" pitchFamily="18" charset="0"/>
                    </a:rPr>
                    <a:t>. de propagation pour </a:t>
                  </a:r>
                  <a:r>
                    <a:rPr lang="en-US" dirty="0" err="1">
                      <a:solidFill>
                        <a:schemeClr val="tx1"/>
                      </a:solidFill>
                      <a:latin typeface="Century Schoolbook" panose="02040604050505020304" pitchFamily="18" charset="0"/>
                    </a:rPr>
                    <a:t>une</a:t>
                  </a:r>
                  <a:r>
                    <a:rPr lang="en-US" dirty="0">
                      <a:solidFill>
                        <a:schemeClr val="tx1"/>
                      </a:solidFill>
                      <a:latin typeface="Century Schoolbook" panose="02040604050505020304" pitchFamily="18" charset="0"/>
                    </a:rPr>
                    <a:t> </a:t>
                  </a:r>
                  <a:r>
                    <a:rPr lang="en-US" dirty="0" err="1">
                      <a:solidFill>
                        <a:schemeClr val="tx1"/>
                      </a:solidFill>
                      <a:latin typeface="Century Schoolbook" panose="02040604050505020304" pitchFamily="18" charset="0"/>
                    </a:rPr>
                    <a:t>onde</a:t>
                  </a:r>
                  <a:r>
                    <a:rPr lang="en-US" dirty="0">
                      <a:solidFill>
                        <a:schemeClr val="tx1"/>
                      </a:solidFill>
                      <a:latin typeface="Century Schoolbook" panose="02040604050505020304" pitchFamily="18" charset="0"/>
                    </a:rPr>
                    <a:t> de matière :</a:t>
                  </a:r>
                  <a:endParaRPr lang="en-US" i="1" dirty="0">
                    <a:latin typeface="Century Schoolbook" panose="020406040505050203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fr-F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box>
                              <m:box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□</m:t>
                                </m:r>
                              </m:e>
                            </m:box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fr-F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fr-F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fr-F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fr-F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  <a:latin typeface="Century Schoolbook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40" name="ZoneTexte 39">
                  <a:extLst>
                    <a:ext uri="{FF2B5EF4-FFF2-40B4-BE49-F238E27FC236}">
                      <a16:creationId xmlns:a16="http://schemas.microsoft.com/office/drawing/2014/main" id="{8A0F30FD-2089-4095-AD49-835426B257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081" y="4103330"/>
                  <a:ext cx="5297076" cy="1205779"/>
                </a:xfrm>
                <a:prstGeom prst="rect">
                  <a:avLst/>
                </a:prstGeom>
                <a:blipFill>
                  <a:blip r:embed="rId2"/>
                  <a:stretch>
                    <a:fillRect l="-804" t="-2000" r="-689" b="-3000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C2679690-C2E0-4EB6-B1FF-5710B66698E6}"/>
                </a:ext>
              </a:extLst>
            </p:cNvPr>
            <p:cNvGrpSpPr/>
            <p:nvPr/>
          </p:nvGrpSpPr>
          <p:grpSpPr>
            <a:xfrm>
              <a:off x="192258" y="1525922"/>
              <a:ext cx="11807484" cy="2545280"/>
              <a:chOff x="192258" y="1525922"/>
              <a:chExt cx="11807484" cy="254528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17EE778F-2EC1-46C9-B5C7-762BE8BB32A3}"/>
                      </a:ext>
                    </a:extLst>
                  </p:cNvPr>
                  <p:cNvSpPr/>
                  <p:nvPr/>
                </p:nvSpPr>
                <p:spPr>
                  <a:xfrm>
                    <a:off x="478302" y="1525922"/>
                    <a:ext cx="11521440" cy="224093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342900" indent="-342900">
                      <a:buFont typeface="Arial" panose="020B0604020202020204" pitchFamily="34" charset="0"/>
                      <a:buChar char="•"/>
                    </a:pPr>
                    <a:r>
                      <a:rPr lang="en-US" sz="2200" dirty="0" err="1">
                        <a:latin typeface="Century Schoolbook" panose="02040604050505020304" pitchFamily="18" charset="0"/>
                      </a:rPr>
                      <a:t>Fonction</a:t>
                    </a:r>
                    <a:r>
                      <a:rPr lang="en-US" sz="2200" dirty="0">
                        <a:latin typeface="Century Schoolbook" panose="02040604050505020304" pitchFamily="18" charset="0"/>
                      </a:rPr>
                      <a:t> de partition pour un champ </a:t>
                    </a:r>
                    <a14:m>
                      <m:oMath xmlns:m="http://schemas.openxmlformats.org/officeDocument/2006/math">
                        <m:r>
                          <a:rPr lang="fr-FR" sz="2200" i="1" dirty="0"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a14:m>
                    <a:r>
                      <a:rPr lang="en-US" sz="2200" dirty="0">
                        <a:latin typeface="Century Schoolbook" panose="02040604050505020304" pitchFamily="18" charset="0"/>
                      </a:rPr>
                      <a:t> : 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subHide m:val="on"/>
                              <m:supHide m:val="on"/>
                              <m:ctrlP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acc>
                                <m:accPr>
                                  <m:chr m:val="̅"/>
                                  <m:ctrlPr>
                                    <a:rPr lang="fr-FR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2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acc>
                              <m:r>
                                <a:rPr lang="fr-FR" sz="22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fr-FR" sz="2200" b="0" i="1" dirty="0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fr-FR" sz="22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fr-FR" sz="2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200" b="0" i="1" dirty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fr-FR" sz="22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sz="2200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fr-FR" sz="2200" b="0" i="1" dirty="0" smtClean="0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den>
                                  </m:f>
                                  <m:r>
                                    <a:rPr lang="fr-FR" sz="220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d>
                                    <m:dPr>
                                      <m:ctrlPr>
                                        <a:rPr lang="fr-FR" sz="22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fr-FR" sz="2200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sz="2200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</m:acc>
                                      <m:r>
                                        <a:rPr lang="fr-FR" sz="22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sz="22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oMath>
                      </m:oMathPara>
                    </a14:m>
                    <a:endParaRPr lang="en-US" sz="2200" dirty="0">
                      <a:latin typeface="Century Schoolbook" panose="02040604050505020304" pitchFamily="18" charset="0"/>
                    </a:endParaRPr>
                  </a:p>
                  <a:p>
                    <a:pPr marL="342900" indent="-342900">
                      <a:buFont typeface="Arial" panose="020B0604020202020204" pitchFamily="34" charset="0"/>
                      <a:buChar char="•"/>
                    </a:pPr>
                    <a:r>
                      <a:rPr lang="en-US" sz="2200" dirty="0">
                        <a:latin typeface="Century Schoolbook" panose="02040604050505020304" pitchFamily="18" charset="0"/>
                      </a:rPr>
                      <a:t>Champ </a:t>
                    </a:r>
                    <a:r>
                      <a:rPr lang="en-US" sz="2200" dirty="0" err="1">
                        <a:latin typeface="Century Schoolbook" panose="02040604050505020304" pitchFamily="18" charset="0"/>
                      </a:rPr>
                      <a:t>scalaire</a:t>
                    </a:r>
                    <a:r>
                      <a:rPr lang="en-US" sz="2200" dirty="0">
                        <a:latin typeface="Century Schoolbook" panose="02040604050505020304" pitchFamily="18" charset="0"/>
                      </a:rPr>
                      <a:t> (</a:t>
                    </a:r>
                    <a:r>
                      <a:rPr lang="en-US" sz="2200" dirty="0" err="1">
                        <a:latin typeface="Century Schoolbook" panose="02040604050505020304" pitchFamily="18" charset="0"/>
                      </a:rPr>
                      <a:t>théorie</a:t>
                    </a:r>
                    <a:r>
                      <a:rPr lang="en-US" sz="2200" dirty="0">
                        <a:latin typeface="Century Schoolbook" panose="020406040505050203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fr-FR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2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fr-FR" sz="2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a14:m>
                    <a:r>
                      <a:rPr lang="fr-FR" sz="2200" dirty="0">
                        <a:latin typeface="Century Schoolbook" panose="02040604050505020304" pitchFamily="18" charset="0"/>
                      </a:rPr>
                      <a:t>) </a:t>
                    </a:r>
                    <a:r>
                      <a:rPr lang="fr-FR" sz="2200" dirty="0">
                        <a:latin typeface="Cambria Math" panose="02040503050406030204" pitchFamily="18" charset="0"/>
                      </a:rPr>
                      <a:t>:</a:t>
                    </a:r>
                    <a:endParaRPr lang="fr-FR" sz="2200" i="1" dirty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fr-FR" sz="2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fr-FR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200" i="1" dirty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acc>
                              <m:r>
                                <a:rPr lang="fr-FR" sz="220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2200" i="1" dirty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subHide m:val="on"/>
                              <m:supHide m:val="on"/>
                              <m:ctrlP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fr-FR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fr-FR" sz="22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𝔏</m:t>
                              </m:r>
                              <m:d>
                                <m:dPr>
                                  <m:ctrlPr>
                                    <a:rPr lang="fr-FR" sz="22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fr-FR" sz="22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22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acc>
                                  <m:r>
                                    <a:rPr lang="fr-FR" sz="22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22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</m:e>
                          </m:nary>
                          <m:r>
                            <a:rPr lang="fr-FR" sz="22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subHide m:val="on"/>
                              <m:supHide m:val="on"/>
                              <m:ctrlPr>
                                <a:rPr lang="fr-FR" sz="2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fr-FR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fr-FR" sz="22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fr-FR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fr-FR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fr-FR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sz="2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fr-FR" sz="2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acc>
                                    <m:accPr>
                                      <m:chr m:val="̅"/>
                                      <m:ctrlPr>
                                        <a:rPr lang="fr-FR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22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fr-FR" sz="2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2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fr-FR" sz="2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fr-FR" sz="22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fr-FR" sz="2200" i="1" dirty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p>
                                          <m:r>
                                            <a:rPr lang="fr-FR" sz="2200" i="1" dirty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fr-FR" sz="22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200" i="1" dirty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b>
                                          <m:r>
                                            <a:rPr lang="fr-FR" sz="2200" i="1" dirty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sub>
                                      </m:sSub>
                                      <m:r>
                                        <a:rPr lang="fr-FR" sz="2200" i="1" dirty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fr-FR" sz="22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sz="2200" i="1" dirty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fr-FR" sz="22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fr-FR" sz="2200" i="1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fr-FR" sz="2200" i="1" dirty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fr-FR" sz="2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2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fr-FR" sz="2200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fr-FR" sz="2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fr-FR" sz="22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200" i="1" dirty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fr-FR" sz="22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fr-FR" sz="2200" i="1" dirty="0">
                                          <a:latin typeface="Cambria Math" panose="02040503050406030204" pitchFamily="18" charset="0"/>
                                        </a:rPr>
                                        <m:t>4!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fr-FR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fr-FR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200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  <m:d>
                                            <m:dPr>
                                              <m:ctrlPr>
                                                <a:rPr lang="fr-FR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sz="2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fr-FR" sz="22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lang="en-US" sz="2200" dirty="0">
                      <a:latin typeface="Century Schoolbook" panose="020406040505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17EE778F-2EC1-46C9-B5C7-762BE8BB32A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302" y="1525922"/>
                    <a:ext cx="11521440" cy="224093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582" t="-163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6" name="Connecteur droit avec flèche 45">
                <a:extLst>
                  <a:ext uri="{FF2B5EF4-FFF2-40B4-BE49-F238E27FC236}">
                    <a16:creationId xmlns:a16="http://schemas.microsoft.com/office/drawing/2014/main" id="{FA068CF5-6997-4BDD-8D23-3B0C594F53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57837" y="1786602"/>
                <a:ext cx="869814" cy="2421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7CA1D9F8-A129-42CD-8539-B629307C1958}"/>
                  </a:ext>
                </a:extLst>
              </p:cNvPr>
              <p:cNvSpPr txBox="1"/>
              <p:nvPr/>
            </p:nvSpPr>
            <p:spPr>
              <a:xfrm>
                <a:off x="8427651" y="1542150"/>
                <a:ext cx="18726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  <a:latin typeface="Century Schoolbook" panose="02040604050505020304" pitchFamily="18" charset="0"/>
                  </a:rPr>
                  <a:t>action </a:t>
                </a:r>
                <a:r>
                  <a:rPr lang="en-US" dirty="0" err="1">
                    <a:solidFill>
                      <a:schemeClr val="accent1"/>
                    </a:solidFill>
                    <a:latin typeface="Century Schoolbook" panose="02040604050505020304" pitchFamily="18" charset="0"/>
                  </a:rPr>
                  <a:t>classique</a:t>
                </a:r>
                <a:endParaRPr lang="en-US" dirty="0">
                  <a:solidFill>
                    <a:schemeClr val="accent1"/>
                  </a:solidFill>
                  <a:latin typeface="Century Schoolbook" panose="02040604050505020304" pitchFamily="18" charset="0"/>
                </a:endParaRPr>
              </a:p>
            </p:txBody>
          </p:sp>
          <p:cxnSp>
            <p:nvCxnSpPr>
              <p:cNvPr id="48" name="Connecteur droit avec flèche 47">
                <a:extLst>
                  <a:ext uri="{FF2B5EF4-FFF2-40B4-BE49-F238E27FC236}">
                    <a16:creationId xmlns:a16="http://schemas.microsoft.com/office/drawing/2014/main" id="{42015DBB-3DBE-4BF3-8F63-052FEF445AF8}"/>
                  </a:ext>
                </a:extLst>
              </p:cNvPr>
              <p:cNvCxnSpPr>
                <a:cxnSpLocks/>
                <a:stCxn id="49" idx="3"/>
              </p:cNvCxnSpPr>
              <p:nvPr/>
            </p:nvCxnSpPr>
            <p:spPr>
              <a:xfrm flipV="1">
                <a:off x="2619526" y="3582473"/>
                <a:ext cx="1181979" cy="3040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ZoneTexte 48">
                <a:extLst>
                  <a:ext uri="{FF2B5EF4-FFF2-40B4-BE49-F238E27FC236}">
                    <a16:creationId xmlns:a16="http://schemas.microsoft.com/office/drawing/2014/main" id="{8CA16BF4-5527-41EC-A1DF-526256C2420C}"/>
                  </a:ext>
                </a:extLst>
              </p:cNvPr>
              <p:cNvSpPr txBox="1"/>
              <p:nvPr/>
            </p:nvSpPr>
            <p:spPr>
              <a:xfrm>
                <a:off x="192258" y="3701870"/>
                <a:ext cx="24272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solidFill>
                      <a:schemeClr val="accent1"/>
                    </a:solidFill>
                    <a:latin typeface="Century Schoolbook" panose="02040604050505020304" pitchFamily="18" charset="0"/>
                  </a:rPr>
                  <a:t>densité</a:t>
                </a:r>
                <a:r>
                  <a:rPr lang="en-US" dirty="0">
                    <a:solidFill>
                      <a:schemeClr val="accent1"/>
                    </a:solidFill>
                    <a:latin typeface="Century Schoolbook" panose="02040604050505020304" pitchFamily="18" charset="0"/>
                  </a:rPr>
                  <a:t> </a:t>
                </a:r>
                <a:r>
                  <a:rPr lang="en-US" dirty="0" err="1">
                    <a:solidFill>
                      <a:schemeClr val="accent1"/>
                    </a:solidFill>
                    <a:latin typeface="Century Schoolbook" panose="02040604050505020304" pitchFamily="18" charset="0"/>
                  </a:rPr>
                  <a:t>lagrangienne</a:t>
                </a:r>
                <a:endParaRPr lang="en-US" dirty="0">
                  <a:solidFill>
                    <a:schemeClr val="accent1"/>
                  </a:solidFill>
                  <a:latin typeface="Century Schoolbook" panose="02040604050505020304" pitchFamily="18" charset="0"/>
                </a:endParaRPr>
              </a:p>
            </p:txBody>
          </p:sp>
        </p:grpSp>
        <p:cxnSp>
          <p:nvCxnSpPr>
            <p:cNvPr id="42" name="Connecteur droit avec flèche 41">
              <a:extLst>
                <a:ext uri="{FF2B5EF4-FFF2-40B4-BE49-F238E27FC236}">
                  <a16:creationId xmlns:a16="http://schemas.microsoft.com/office/drawing/2014/main" id="{57B06418-4956-4DBC-9FB5-F89024D2892C}"/>
                </a:ext>
              </a:extLst>
            </p:cNvPr>
            <p:cNvCxnSpPr>
              <a:cxnSpLocks/>
              <a:stCxn id="40" idx="0"/>
            </p:cNvCxnSpPr>
            <p:nvPr/>
          </p:nvCxnSpPr>
          <p:spPr>
            <a:xfrm flipV="1">
              <a:off x="5574619" y="3838996"/>
              <a:ext cx="934688" cy="26433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>
              <a:extLst>
                <a:ext uri="{FF2B5EF4-FFF2-40B4-BE49-F238E27FC236}">
                  <a16:creationId xmlns:a16="http://schemas.microsoft.com/office/drawing/2014/main" id="{D6751502-779D-42B2-A192-72E111BF4CA1}"/>
                </a:ext>
              </a:extLst>
            </p:cNvPr>
            <p:cNvCxnSpPr>
              <a:cxnSpLocks/>
              <a:stCxn id="44" idx="0"/>
            </p:cNvCxnSpPr>
            <p:nvPr/>
          </p:nvCxnSpPr>
          <p:spPr>
            <a:xfrm flipH="1" flipV="1">
              <a:off x="10139318" y="3947762"/>
              <a:ext cx="537765" cy="571151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D228A88C-B22F-44A3-950A-19823BA16AE3}"/>
                </a:ext>
              </a:extLst>
            </p:cNvPr>
            <p:cNvSpPr txBox="1"/>
            <p:nvPr/>
          </p:nvSpPr>
          <p:spPr>
            <a:xfrm>
              <a:off x="9313225" y="4518913"/>
              <a:ext cx="2727716" cy="369332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00B050"/>
                  </a:solidFill>
                  <a:latin typeface="Century Schoolbook" panose="02040604050505020304" pitchFamily="18" charset="0"/>
                </a:rPr>
                <a:t>terme</a:t>
              </a:r>
              <a:r>
                <a:rPr lang="en-US" dirty="0">
                  <a:solidFill>
                    <a:srgbClr val="00B050"/>
                  </a:solidFill>
                  <a:latin typeface="Century Schoolbook" panose="02040604050505020304" pitchFamily="18" charset="0"/>
                </a:rPr>
                <a:t> </a:t>
              </a:r>
              <a:r>
                <a:rPr lang="en-US" dirty="0" err="1">
                  <a:solidFill>
                    <a:srgbClr val="00B050"/>
                  </a:solidFill>
                  <a:latin typeface="Century Schoolbook" panose="02040604050505020304" pitchFamily="18" charset="0"/>
                </a:rPr>
                <a:t>d’interaction</a:t>
              </a:r>
              <a:endParaRPr lang="en-US" dirty="0">
                <a:solidFill>
                  <a:schemeClr val="tx1"/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50" name="ZoneTexte 49">
            <a:extLst>
              <a:ext uri="{FF2B5EF4-FFF2-40B4-BE49-F238E27FC236}">
                <a16:creationId xmlns:a16="http://schemas.microsoft.com/office/drawing/2014/main" id="{59F31BFB-05B9-473E-88CE-83CC17F1B909}"/>
              </a:ext>
            </a:extLst>
          </p:cNvPr>
          <p:cNvSpPr txBox="1"/>
          <p:nvPr/>
        </p:nvSpPr>
        <p:spPr>
          <a:xfrm>
            <a:off x="1147649" y="1206354"/>
            <a:ext cx="106773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i="1" dirty="0">
                <a:latin typeface="Century Schoolbook" panose="02040604050505020304" pitchFamily="18" charset="0"/>
              </a:rPr>
              <a:t>Formalisme de la théorie quantique des champs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CF3E556-7E05-45BB-9986-5BA698610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EDCA9CE-4616-45B7-9359-548A68F70CFD}"/>
                  </a:ext>
                </a:extLst>
              </p:cNvPr>
              <p:cNvSpPr/>
              <p:nvPr/>
            </p:nvSpPr>
            <p:spPr>
              <a:xfrm>
                <a:off x="480574" y="6078577"/>
                <a:ext cx="1152144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Century Schoolbook" panose="02040604050505020304" pitchFamily="18" charset="0"/>
                  </a:rPr>
                  <a:t>Champ </a:t>
                </a:r>
                <a:r>
                  <a:rPr lang="en-US" sz="2200" dirty="0" err="1">
                    <a:latin typeface="Century Schoolbook" panose="02040604050505020304" pitchFamily="18" charset="0"/>
                  </a:rPr>
                  <a:t>scalaire</a:t>
                </a:r>
                <a:r>
                  <a:rPr lang="en-US" sz="2200" dirty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200" dirty="0">
                    <a:latin typeface="Century Schoolbook" panose="02040604050505020304" pitchFamily="18" charset="0"/>
                  </a:rPr>
                  <a:t> boson de Higgs.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EDCA9CE-4616-45B7-9359-548A68F70C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74" y="6078577"/>
                <a:ext cx="11521440" cy="430887"/>
              </a:xfrm>
              <a:prstGeom prst="rect">
                <a:avLst/>
              </a:prstGeom>
              <a:blipFill>
                <a:blip r:embed="rId4"/>
                <a:stretch>
                  <a:fillRect l="-635"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5778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 descr="Une image contenant objet, horloge, table&#10;&#10;Description générée automatiquement">
            <a:extLst>
              <a:ext uri="{FF2B5EF4-FFF2-40B4-BE49-F238E27FC236}">
                <a16:creationId xmlns:a16="http://schemas.microsoft.com/office/drawing/2014/main" id="{F7695A46-F550-44B5-895B-97E789D6D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64" y="5245400"/>
            <a:ext cx="10320273" cy="147607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52BD533-5867-4382-A8C4-760E6E7BD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016" y="3177639"/>
            <a:ext cx="8367969" cy="974909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itre 1">
            <a:extLst>
              <a:ext uri="{FF2B5EF4-FFF2-40B4-BE49-F238E27FC236}">
                <a16:creationId xmlns:a16="http://schemas.microsoft.com/office/drawing/2014/main" id="{8233A12E-BB8F-4271-81D8-9E2A4A4D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3" y="384175"/>
            <a:ext cx="10395658" cy="1022350"/>
          </a:xfrm>
        </p:spPr>
        <p:txBody>
          <a:bodyPr>
            <a:noAutofit/>
          </a:bodyPr>
          <a:lstStyle/>
          <a:p>
            <a:r>
              <a:rPr lang="fr-FR" sz="3600" dirty="0">
                <a:latin typeface="Century Schoolbook" panose="02040604050505020304" pitchFamily="18" charset="0"/>
              </a:rPr>
              <a:t>Quelques rappels de physique des particules…</a:t>
            </a:r>
            <a:endParaRPr lang="en-US" sz="3600" dirty="0">
              <a:latin typeface="Century Schoolbook" panose="020406040505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EC3D92E-96F7-4B25-84DC-C3AE8134774B}"/>
                  </a:ext>
                </a:extLst>
              </p:cNvPr>
              <p:cNvSpPr txBox="1"/>
              <p:nvPr/>
            </p:nvSpPr>
            <p:spPr>
              <a:xfrm>
                <a:off x="478301" y="1839130"/>
                <a:ext cx="10677377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65125" indent="-365125">
                  <a:buFont typeface="Arial" panose="020B0604020202020204" pitchFamily="34" charset="0"/>
                  <a:buChar char="•"/>
                </a:pPr>
                <a:r>
                  <a:rPr lang="fr-FR" sz="2200" dirty="0">
                    <a:latin typeface="Century Schoolbook" panose="02040604050505020304" pitchFamily="18" charset="0"/>
                  </a:rPr>
                  <a:t>Calcul exact de </a:t>
                </a:r>
                <a14:m>
                  <m:oMath xmlns:m="http://schemas.openxmlformats.org/officeDocument/2006/math"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fr-FR" sz="2200" dirty="0">
                    <a:latin typeface="Century Schoolbook" panose="02040604050505020304" pitchFamily="18" charset="0"/>
                  </a:rPr>
                  <a:t> difficile </a:t>
                </a:r>
                <a14:m>
                  <m:oMath xmlns:m="http://schemas.openxmlformats.org/officeDocument/2006/math"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FR" sz="2200" dirty="0">
                    <a:latin typeface="Century Schoolbook" panose="02040604050505020304" pitchFamily="18" charset="0"/>
                  </a:rPr>
                  <a:t> </a:t>
                </a:r>
                <a:r>
                  <a:rPr lang="fr-FR" sz="2200" i="1" dirty="0">
                    <a:latin typeface="Century Schoolbook" panose="02040604050505020304" pitchFamily="18" charset="0"/>
                  </a:rPr>
                  <a:t>hypothèse</a:t>
                </a:r>
                <a:r>
                  <a:rPr lang="fr-FR" sz="2200" dirty="0">
                    <a:latin typeface="Century Schoolbook" panose="02040604050505020304" pitchFamily="18" charset="0"/>
                  </a:rPr>
                  <a:t> : couplage faible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fr-FR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fr-FR" sz="2200" dirty="0">
                  <a:latin typeface="Century Schoolbook" panose="02040604050505020304" pitchFamily="18" charset="0"/>
                </a:endParaRPr>
              </a:p>
              <a:p>
                <a:pPr marL="266700"/>
                <a:endParaRPr lang="fr-FR" sz="1200" dirty="0">
                  <a:latin typeface="Century Schoolbook" panose="020406040505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200" dirty="0">
                    <a:latin typeface="Century Schoolbook" panose="02040604050505020304" pitchFamily="18" charset="0"/>
                  </a:rPr>
                  <a:t>Fonction de corrélation à 2 points : </a:t>
                </a:r>
              </a:p>
              <a:p>
                <a:pPr marL="365125"/>
                <a:r>
                  <a:rPr lang="fr-FR" sz="2200" dirty="0">
                    <a:latin typeface="Century Schoolbook" panose="02040604050505020304" pitchFamily="18" charset="0"/>
                  </a:rPr>
                  <a:t>Amplitude de probabilité pour qu’une particule se propage de 1 vers 2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EC3D92E-96F7-4B25-84DC-C3AE81347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01" y="1839130"/>
                <a:ext cx="10677377" cy="1292662"/>
              </a:xfrm>
              <a:prstGeom prst="rect">
                <a:avLst/>
              </a:prstGeom>
              <a:blipFill>
                <a:blip r:embed="rId4"/>
                <a:stretch>
                  <a:fillRect l="-628" t="-3302" b="-8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ZoneTexte 15">
            <a:extLst>
              <a:ext uri="{FF2B5EF4-FFF2-40B4-BE49-F238E27FC236}">
                <a16:creationId xmlns:a16="http://schemas.microsoft.com/office/drawing/2014/main" id="{D548FE80-572F-41A6-B05E-7895A4A9B15C}"/>
              </a:ext>
            </a:extLst>
          </p:cNvPr>
          <p:cNvSpPr txBox="1"/>
          <p:nvPr/>
        </p:nvSpPr>
        <p:spPr>
          <a:xfrm>
            <a:off x="1147649" y="1206354"/>
            <a:ext cx="106773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i="1" dirty="0">
                <a:latin typeface="Century Schoolbook" panose="02040604050505020304" pitchFamily="18" charset="0"/>
              </a:rPr>
              <a:t>Théorie des perturbations</a:t>
            </a:r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8B414898-44A4-4241-B1DF-5B81B9A03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17</a:t>
            </a:fld>
            <a:endParaRPr lang="en-US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C5624BD-02C1-49EB-AEAE-1E7D2EDA28AD}"/>
              </a:ext>
            </a:extLst>
          </p:cNvPr>
          <p:cNvSpPr txBox="1"/>
          <p:nvPr/>
        </p:nvSpPr>
        <p:spPr>
          <a:xfrm>
            <a:off x="475959" y="4214215"/>
            <a:ext cx="10677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>
                <a:latin typeface="Century Schoolbook" panose="02040604050505020304" pitchFamily="18" charset="0"/>
              </a:rPr>
              <a:t>Fonction de corrélation à 4 points :</a:t>
            </a:r>
          </a:p>
          <a:p>
            <a:pPr marL="365125"/>
            <a:r>
              <a:rPr lang="fr-FR" sz="2200" dirty="0">
                <a:latin typeface="Century Schoolbook" panose="02040604050505020304" pitchFamily="18" charset="0"/>
              </a:rPr>
              <a:t>Amplitude de probabilité pour que deux particules interagissent</a:t>
            </a:r>
          </a:p>
        </p:txBody>
      </p:sp>
    </p:spTree>
    <p:extLst>
      <p:ext uri="{BB962C8B-B14F-4D97-AF65-F5344CB8AC3E}">
        <p14:creationId xmlns:p14="http://schemas.microsoft.com/office/powerpoint/2010/main" val="3125386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re 1">
                <a:extLst>
                  <a:ext uri="{FF2B5EF4-FFF2-40B4-BE49-F238E27FC236}">
                    <a16:creationId xmlns:a16="http://schemas.microsoft.com/office/drawing/2014/main" id="{8233A12E-BB8F-4271-81D8-9E2A4A4D5D0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3414" y="384175"/>
                <a:ext cx="10677378" cy="1022350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>
                    <a:latin typeface="Century Schoolbook" panose="02040604050505020304" pitchFamily="18" charset="0"/>
                  </a:rPr>
                  <a:t>Premiers </a:t>
                </a:r>
                <a:r>
                  <a:rPr lang="en-US" sz="3200" dirty="0" err="1">
                    <a:latin typeface="Century Schoolbook" panose="02040604050505020304" pitchFamily="18" charset="0"/>
                  </a:rPr>
                  <a:t>résultats</a:t>
                </a:r>
                <a:r>
                  <a:rPr lang="en-US" sz="3200" dirty="0">
                    <a:latin typeface="Century Schoolbook" panose="02040604050505020304" pitchFamily="18" charset="0"/>
                  </a:rPr>
                  <a:t> : champ </a:t>
                </a:r>
                <a:r>
                  <a:rPr lang="en-US" sz="3200" dirty="0" err="1">
                    <a:latin typeface="Century Schoolbook" panose="02040604050505020304" pitchFamily="18" charset="0"/>
                  </a:rPr>
                  <a:t>scalaire</a:t>
                </a:r>
                <a:r>
                  <a:rPr lang="en-US" sz="3200" dirty="0">
                    <a:latin typeface="Century Schoolbook" panose="02040604050505020304" pitchFamily="18" charset="0"/>
                  </a:rPr>
                  <a:t> dans </a:t>
                </a:r>
                <a14:m>
                  <m:oMath xmlns:m="http://schemas.openxmlformats.org/officeDocument/2006/math"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3200" dirty="0">
                    <a:latin typeface="Century Schoolbook" panose="02040604050505020304" pitchFamily="18" charset="0"/>
                  </a:rPr>
                  <a:t>-</a:t>
                </a:r>
                <a:r>
                  <a:rPr lang="en-US" sz="3200" dirty="0" err="1">
                    <a:latin typeface="Century Schoolbook" panose="02040604050505020304" pitchFamily="18" charset="0"/>
                  </a:rPr>
                  <a:t>Minkowski</a:t>
                </a:r>
                <a:r>
                  <a:rPr lang="en-US" sz="3200" dirty="0">
                    <a:latin typeface="Century Schoolbook" panose="020406040505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itre 1">
                <a:extLst>
                  <a:ext uri="{FF2B5EF4-FFF2-40B4-BE49-F238E27FC236}">
                    <a16:creationId xmlns:a16="http://schemas.microsoft.com/office/drawing/2014/main" id="{8233A12E-BB8F-4271-81D8-9E2A4A4D5D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3414" y="384175"/>
                <a:ext cx="10677378" cy="1022350"/>
              </a:xfrm>
              <a:blipFill>
                <a:blip r:embed="rId3"/>
                <a:stretch>
                  <a:fillRect l="-1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14D741F-CDC9-44E9-ABB6-9DEDD795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 : coins arrondis 7">
                <a:extLst>
                  <a:ext uri="{FF2B5EF4-FFF2-40B4-BE49-F238E27FC236}">
                    <a16:creationId xmlns:a16="http://schemas.microsoft.com/office/drawing/2014/main" id="{A64F3EF5-68F0-44A2-8807-FDA920339169}"/>
                  </a:ext>
                </a:extLst>
              </p:cNvPr>
              <p:cNvSpPr/>
              <p:nvPr/>
            </p:nvSpPr>
            <p:spPr>
              <a:xfrm>
                <a:off x="405619" y="1655645"/>
                <a:ext cx="11380763" cy="4349014"/>
              </a:xfrm>
              <a:prstGeom prst="round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2200" i="1" dirty="0">
                    <a:latin typeface="Century Schoolbook" panose="02040604050505020304" pitchFamily="18" charset="0"/>
                  </a:rPr>
                  <a:t>Hypothèses :</a:t>
                </a:r>
              </a:p>
              <a:p>
                <a:pPr marL="914400" lvl="1" indent="-457200" algn="just">
                  <a:buFont typeface="+mj-lt"/>
                  <a:buAutoNum type="arabicPeriod"/>
                </a:pPr>
                <a:r>
                  <a:rPr lang="fr-FR" sz="2200" dirty="0">
                    <a:solidFill>
                      <a:schemeClr val="accent1"/>
                    </a:solidFill>
                    <a:latin typeface="Century Schoolbook" panose="02040604050505020304" pitchFamily="18" charset="0"/>
                  </a:rPr>
                  <a:t>Invariance par changement de référentiel (transformations de </a:t>
                </a:r>
                <a14:m>
                  <m:oMath xmlns:m="http://schemas.openxmlformats.org/officeDocument/2006/math">
                    <m:r>
                      <a:rPr lang="fr-FR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fr-FR" sz="2200" dirty="0">
                    <a:solidFill>
                      <a:schemeClr val="accent1"/>
                    </a:solidFill>
                    <a:latin typeface="Century Schoolbook" panose="02040604050505020304" pitchFamily="18" charset="0"/>
                  </a:rPr>
                  <a:t>-Poincaré) ;</a:t>
                </a:r>
                <a:endParaRPr lang="fr-FR" sz="1200" dirty="0">
                  <a:solidFill>
                    <a:schemeClr val="accent1"/>
                  </a:solidFill>
                  <a:latin typeface="Century Schoolbook" panose="02040604050505020304" pitchFamily="18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fr-FR" sz="2200" dirty="0">
                    <a:solidFill>
                      <a:schemeClr val="accent6"/>
                    </a:solidFill>
                    <a:latin typeface="Century Schoolbook" panose="02040604050505020304" pitchFamily="18" charset="0"/>
                  </a:rPr>
                  <a:t>Retrouver la théorie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2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2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fr-FR" sz="22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fr-FR" sz="2200" dirty="0">
                    <a:solidFill>
                      <a:schemeClr val="accent6"/>
                    </a:solidFill>
                    <a:latin typeface="Century Schoolbook" panose="02040604050505020304" pitchFamily="18" charset="0"/>
                  </a:rPr>
                  <a:t> dans la limite des basses énergies </a:t>
                </a:r>
                <a14:m>
                  <m:oMath xmlns:m="http://schemas.openxmlformats.org/officeDocument/2006/math">
                    <m:r>
                      <a:rPr lang="fr-FR" sz="22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2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fr-FR" sz="22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fr-FR" sz="1400" dirty="0">
                    <a:solidFill>
                      <a:schemeClr val="accent6"/>
                    </a:solidFill>
                    <a:latin typeface="Century Schoolbook" panose="02040604050505020304" pitchFamily="18" charset="0"/>
                  </a:rPr>
                  <a:t>.</a:t>
                </a:r>
                <a:endParaRPr lang="fr-FR" sz="2200" dirty="0">
                  <a:solidFill>
                    <a:schemeClr val="accent6"/>
                  </a:solidFill>
                  <a:latin typeface="Century Schoolbook" panose="02040604050505020304" pitchFamily="18" charset="0"/>
                </a:endParaRPr>
              </a:p>
              <a:p>
                <a:endParaRPr lang="fr-FR" sz="1400" dirty="0">
                  <a:latin typeface="Century Schoolbook" panose="020406040505050203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fr-FR" sz="2200" i="1" dirty="0">
                    <a:latin typeface="Century Schoolbook" panose="02040604050505020304" pitchFamily="18" charset="0"/>
                  </a:rPr>
                  <a:t>Expression de l’action :</a:t>
                </a:r>
                <a:endParaRPr lang="fr-FR" sz="220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2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sub>
                      </m:sSub>
                      <m:d>
                        <m:dPr>
                          <m:ctrlPr>
                            <a:rPr lang="fr-FR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fr-FR" sz="22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2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  <m:r>
                            <a:rPr lang="fr-FR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fr-FR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fr-FR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fr-FR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fr-FR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fr-FR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𝔏</m:t>
                              </m:r>
                            </m:e>
                            <m:sub>
                              <m:r>
                                <a:rPr lang="fr-FR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2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fr-FR" sz="22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2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acc>
                              <m:r>
                                <a:rPr lang="fr-FR" sz="22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22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d>
                            <m:dPr>
                              <m:ctrlPr>
                                <a:rPr lang="fr-FR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fr-FR" sz="2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fr-FR" sz="2200" dirty="0">
                  <a:solidFill>
                    <a:schemeClr val="accent1"/>
                  </a:solidFill>
                  <a:latin typeface="Century Schoolbook" panose="02040604050505020304" pitchFamily="18" charset="0"/>
                </a:endParaRPr>
              </a:p>
              <a:p>
                <a:pPr marL="266700" indent="98425" algn="just"/>
                <a:r>
                  <a:rPr lang="fr-FR" sz="2200" dirty="0">
                    <a:latin typeface="Century Schoolbook" panose="02040604050505020304" pitchFamily="18" charset="0"/>
                  </a:rPr>
                  <a:t>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𝔏</m:t>
                        </m:r>
                      </m:e>
                      <m:sub>
                        <m:r>
                          <a:rPr lang="fr-FR" sz="22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sub>
                    </m:sSub>
                    <m:d>
                      <m:dPr>
                        <m:ctrlPr>
                          <a:rPr lang="fr-FR" sz="2200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fr-FR" sz="22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2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  <m:r>
                          <a:rPr lang="fr-FR" sz="2200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200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d>
                      <m:dPr>
                        <m:ctrlPr>
                          <a:rPr lang="fr-FR" sz="22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groupChr>
                      <m:groupChrPr>
                        <m:chr m:val="→"/>
                        <m:pos m:val="top"/>
                        <m:ctrlPr>
                          <a:rPr lang="fr-FR" sz="22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1"/>
                          </m:rPr>
                          <a:rPr lang="fr-FR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fr-FR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  <m:r>
                          <a:rPr lang="fr-FR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→∞   </m:t>
                        </m:r>
                      </m:e>
                    </m:groupChr>
                    <m:r>
                      <a:rPr lang="fr-FR" sz="22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2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fr-FR" sz="22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2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22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acc>
                      <m:accPr>
                        <m:chr m:val="̅"/>
                        <m:ctrlPr>
                          <a:rPr lang="fr-FR" sz="22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2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fr-FR" sz="2200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ctrlPr>
                          <a:rPr lang="fr-FR" sz="2200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sz="22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2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fr-FR" sz="22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sSub>
                          <m:sSubPr>
                            <m:ctrlPr>
                              <a:rPr lang="fr-FR" sz="22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2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fr-FR" sz="22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fr-FR" sz="2200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fr-FR" sz="22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22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fr-FR" sz="22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fr-FR" sz="22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fr-FR" sz="2200" i="1" dirty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fr-FR" sz="2200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200" i="1" dirty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fr-FR" sz="2200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22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2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fr-FR" sz="22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fr-FR" sz="2200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4!</m:t>
                        </m:r>
                      </m:den>
                    </m:f>
                    <m:sSup>
                      <m:sSupPr>
                        <m:ctrlPr>
                          <a:rPr lang="fr-FR" sz="22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fr-FR" sz="22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2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fr-FR" sz="22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2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fr-FR" sz="22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fr-FR" sz="2200" dirty="0">
                    <a:latin typeface="Century Schoolbook" panose="02040604050505020304" pitchFamily="18" charset="0"/>
                  </a:rPr>
                  <a:t>.</a:t>
                </a:r>
              </a:p>
              <a:p>
                <a:pPr algn="just"/>
                <a:endParaRPr lang="fr-FR" sz="1400" dirty="0">
                  <a:latin typeface="Century Schoolbook" panose="02040604050505020304" pitchFamily="18" charset="0"/>
                </a:endParaRPr>
              </a:p>
              <a:p>
                <a:pPr marL="914400" lvl="1" indent="-457200" algn="just">
                  <a:buFont typeface="+mj-lt"/>
                  <a:buAutoNum type="alphaLcPeriod"/>
                </a:pPr>
                <a:r>
                  <a:rPr lang="fr-FR" sz="22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Terme cinétique </a:t>
                </a:r>
                <a14:m>
                  <m:oMath xmlns:m="http://schemas.openxmlformats.org/officeDocument/2006/math">
                    <m:r>
                      <a:rPr lang="fr-FR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fr-FR" sz="22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fr-FR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fr-FR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  <m:r>
                          <a:rPr lang="fr-FR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fr-FR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sz="22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 non triviale ;</a:t>
                </a:r>
              </a:p>
              <a:p>
                <a:pPr marL="914400" lvl="1" indent="-457200" algn="just">
                  <a:buFont typeface="+mj-lt"/>
                  <a:buAutoNum type="alphaLcPeriod"/>
                </a:pPr>
                <a:endParaRPr lang="fr-FR" sz="1200" dirty="0">
                  <a:latin typeface="Century Schoolbook" panose="02040604050505020304" pitchFamily="18" charset="0"/>
                </a:endParaRPr>
              </a:p>
              <a:p>
                <a:pPr marL="914400" lvl="1" indent="-457200" algn="just">
                  <a:buFont typeface="+mj-lt"/>
                  <a:buAutoNum type="alphaLcPeriod"/>
                  <a:tabLst>
                    <a:tab pos="5473700" algn="l"/>
                  </a:tabLst>
                </a:pPr>
                <a:r>
                  <a:rPr lang="fr-FR" sz="22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Interaction locale </a:t>
                </a:r>
                <a14:m>
                  <m:oMath xmlns:m="http://schemas.openxmlformats.org/officeDocument/2006/math">
                    <m:r>
                      <a:rPr lang="fr-FR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fr-FR" sz="22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 interaction non-locale.</a:t>
                </a:r>
              </a:p>
            </p:txBody>
          </p:sp>
        </mc:Choice>
        <mc:Fallback xmlns="">
          <p:sp>
            <p:nvSpPr>
              <p:cNvPr id="8" name="Rectangle : coins arrondis 7">
                <a:extLst>
                  <a:ext uri="{FF2B5EF4-FFF2-40B4-BE49-F238E27FC236}">
                    <a16:creationId xmlns:a16="http://schemas.microsoft.com/office/drawing/2014/main" id="{A64F3EF5-68F0-44A2-8807-FDA9203391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19" y="1655645"/>
                <a:ext cx="11380763" cy="434901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9721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itre 1">
            <a:extLst>
              <a:ext uri="{FF2B5EF4-FFF2-40B4-BE49-F238E27FC236}">
                <a16:creationId xmlns:a16="http://schemas.microsoft.com/office/drawing/2014/main" id="{8233A12E-BB8F-4271-81D8-9E2A4A4D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3" y="384175"/>
            <a:ext cx="10522267" cy="1022350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Century Schoolbook" panose="02040604050505020304" pitchFamily="18" charset="0"/>
              </a:rPr>
              <a:t>Calcul</a:t>
            </a:r>
            <a:r>
              <a:rPr lang="en-US" sz="3600" dirty="0">
                <a:latin typeface="Century Schoolbook" panose="02040604050505020304" pitchFamily="18" charset="0"/>
              </a:rPr>
              <a:t> des </a:t>
            </a:r>
            <a:r>
              <a:rPr lang="en-US" sz="3600" dirty="0" err="1">
                <a:latin typeface="Century Schoolbook" panose="02040604050505020304" pitchFamily="18" charset="0"/>
              </a:rPr>
              <a:t>fonctions</a:t>
            </a:r>
            <a:r>
              <a:rPr lang="en-US" sz="3600" dirty="0">
                <a:latin typeface="Century Schoolbook" panose="02040604050505020304" pitchFamily="18" charset="0"/>
              </a:rPr>
              <a:t> de </a:t>
            </a:r>
            <a:r>
              <a:rPr lang="en-US" sz="3600" dirty="0" err="1">
                <a:latin typeface="Century Schoolbook" panose="02040604050505020304" pitchFamily="18" charset="0"/>
              </a:rPr>
              <a:t>corrélation</a:t>
            </a:r>
            <a:endParaRPr lang="en-US" sz="3600" dirty="0">
              <a:latin typeface="Century Schoolbook" panose="02040604050505020304" pitchFamily="18" charset="0"/>
            </a:endParaRP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1574B377-8453-4F87-8943-B798FD6314C1}"/>
              </a:ext>
            </a:extLst>
          </p:cNvPr>
          <p:cNvGrpSpPr/>
          <p:nvPr/>
        </p:nvGrpSpPr>
        <p:grpSpPr>
          <a:xfrm>
            <a:off x="739614" y="1794141"/>
            <a:ext cx="5675254" cy="4374538"/>
            <a:chOff x="739614" y="1287707"/>
            <a:chExt cx="5675254" cy="437453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76AA3D-F405-454B-97D2-BFD02CD118B5}"/>
                </a:ext>
              </a:extLst>
            </p:cNvPr>
            <p:cNvSpPr/>
            <p:nvPr/>
          </p:nvSpPr>
          <p:spPr>
            <a:xfrm>
              <a:off x="739614" y="1287707"/>
              <a:ext cx="5675254" cy="437453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1A8AC58F-A03C-4C56-ACF9-C9E63CD6C1A4}"/>
                </a:ext>
              </a:extLst>
            </p:cNvPr>
            <p:cNvGrpSpPr/>
            <p:nvPr/>
          </p:nvGrpSpPr>
          <p:grpSpPr>
            <a:xfrm>
              <a:off x="775008" y="1342783"/>
              <a:ext cx="5052986" cy="1569934"/>
              <a:chOff x="775008" y="1342783"/>
              <a:chExt cx="5052986" cy="1569934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79BEE58-0BB2-43B7-A4BF-04C67192521C}"/>
                  </a:ext>
                </a:extLst>
              </p:cNvPr>
              <p:cNvSpPr/>
              <p:nvPr/>
            </p:nvSpPr>
            <p:spPr>
              <a:xfrm>
                <a:off x="775008" y="1342783"/>
                <a:ext cx="5052986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200" dirty="0">
                    <a:latin typeface="Century Schoolbook" panose="02040604050505020304" pitchFamily="18" charset="0"/>
                  </a:rPr>
                  <a:t>Fonction de corrélation à 2 points :</a:t>
                </a:r>
              </a:p>
            </p:txBody>
          </p:sp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28F5C970-6586-48ED-8E66-A64455901157}"/>
                  </a:ext>
                </a:extLst>
              </p:cNvPr>
              <p:cNvSpPr txBox="1"/>
              <p:nvPr/>
            </p:nvSpPr>
            <p:spPr>
              <a:xfrm>
                <a:off x="2904321" y="2143276"/>
                <a:ext cx="250928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latin typeface="Century Schoolbook" panose="02040604050505020304" pitchFamily="18" charset="0"/>
                  </a:rPr>
                  <a:t>le premier </a:t>
                </a:r>
                <a:r>
                  <a:rPr lang="en-US" sz="2200" dirty="0" err="1">
                    <a:latin typeface="Century Schoolbook" panose="02040604050505020304" pitchFamily="18" charset="0"/>
                  </a:rPr>
                  <a:t>terme</a:t>
                </a:r>
                <a:r>
                  <a:rPr lang="en-US" sz="2200" dirty="0">
                    <a:latin typeface="Century Schoolbook" panose="02040604050505020304" pitchFamily="18" charset="0"/>
                  </a:rPr>
                  <a:t> </a:t>
                </a:r>
                <a:r>
                  <a:rPr lang="en-US" sz="2200" dirty="0" err="1">
                    <a:latin typeface="Century Schoolbook" panose="02040604050505020304" pitchFamily="18" charset="0"/>
                  </a:rPr>
                  <a:t>correctif</a:t>
                </a:r>
                <a:r>
                  <a:rPr lang="en-US" sz="2200" dirty="0">
                    <a:latin typeface="Century Schoolbook" panose="02040604050505020304" pitchFamily="18" charset="0"/>
                  </a:rPr>
                  <a:t> diverge</a:t>
                </a:r>
              </a:p>
            </p:txBody>
          </p:sp>
        </p:grpSp>
      </p:grp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390E43A8-D189-400F-B3F3-EF70C870315F}"/>
              </a:ext>
            </a:extLst>
          </p:cNvPr>
          <p:cNvSpPr/>
          <p:nvPr/>
        </p:nvSpPr>
        <p:spPr>
          <a:xfrm>
            <a:off x="5509372" y="2915473"/>
            <a:ext cx="2101250" cy="153237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82A461C-A8EA-4260-9383-5F9FCE249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19</a:t>
            </a:fld>
            <a:endParaRPr lang="en-US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57A6A85-042F-4F21-9DA2-877BCD0866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16" r="14248"/>
          <a:stretch/>
        </p:blipFill>
        <p:spPr>
          <a:xfrm>
            <a:off x="934844" y="2504636"/>
            <a:ext cx="1969477" cy="9749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207BAEF-E532-4D44-845C-55857BFA91A2}"/>
                  </a:ext>
                </a:extLst>
              </p:cNvPr>
              <p:cNvSpPr/>
              <p:nvPr/>
            </p:nvSpPr>
            <p:spPr>
              <a:xfrm>
                <a:off x="7706389" y="2345435"/>
                <a:ext cx="4360985" cy="14465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2200" dirty="0">
                    <a:latin typeface="Century Schoolbook" panose="02040604050505020304" pitchFamily="18" charset="0"/>
                  </a:rPr>
                  <a:t>Mauvaise définition des paramètres du lagrangien</a:t>
                </a:r>
                <a:br>
                  <a:rPr lang="fr-FR" sz="2200" dirty="0">
                    <a:latin typeface="Century Schoolbook" panose="02040604050505020304" pitchFamily="18" charset="0"/>
                  </a:rPr>
                </a:br>
                <a14:m>
                  <m:oMath xmlns:m="http://schemas.openxmlformats.org/officeDocument/2006/math"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fr-FR" sz="2200" dirty="0">
                    <a:latin typeface="Century Schoolbook" panose="02040604050505020304" pitchFamily="18" charset="0"/>
                  </a:rPr>
                  <a:t> Procédure de renormalisation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↦</m:t>
                    </m:r>
                    <m:sSub>
                      <m:sSubPr>
                        <m:ctrlPr>
                          <a:rPr lang="fr-FR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fr-FR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𝓔</m:t>
                        </m:r>
                      </m:e>
                    </m:d>
                  </m:oMath>
                </a14:m>
                <a:endParaRPr lang="fr-FR" sz="22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207BAEF-E532-4D44-845C-55857BFA91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6389" y="2345435"/>
                <a:ext cx="4360985" cy="1446550"/>
              </a:xfrm>
              <a:prstGeom prst="rect">
                <a:avLst/>
              </a:prstGeom>
              <a:blipFill>
                <a:blip r:embed="rId3"/>
                <a:stretch>
                  <a:fillRect t="-2954" r="-3212" b="-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8689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>
            <a:cxnSpLocks/>
          </p:cNvCxnSpPr>
          <p:nvPr/>
        </p:nvCxnSpPr>
        <p:spPr>
          <a:xfrm>
            <a:off x="694007" y="2972477"/>
            <a:ext cx="10803987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8FFE535B-4AB0-42B0-8F4D-295A4D64B313}"/>
              </a:ext>
            </a:extLst>
          </p:cNvPr>
          <p:cNvSpPr txBox="1"/>
          <p:nvPr/>
        </p:nvSpPr>
        <p:spPr>
          <a:xfrm>
            <a:off x="0" y="295977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Century Schoolbook" panose="02040604050505020304" pitchFamily="18" charset="0"/>
              </a:rPr>
              <a:t>Formation et expériences d’enseignement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A5F38496-84B0-4642-8119-22CFA80C8145}"/>
              </a:ext>
            </a:extLst>
          </p:cNvPr>
          <p:cNvCxnSpPr>
            <a:cxnSpLocks/>
          </p:cNvCxnSpPr>
          <p:nvPr/>
        </p:nvCxnSpPr>
        <p:spPr>
          <a:xfrm>
            <a:off x="694007" y="3603537"/>
            <a:ext cx="10803987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1FBF801-22E6-40A7-A85A-E93F5B003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773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itre 1">
            <a:extLst>
              <a:ext uri="{FF2B5EF4-FFF2-40B4-BE49-F238E27FC236}">
                <a16:creationId xmlns:a16="http://schemas.microsoft.com/office/drawing/2014/main" id="{8233A12E-BB8F-4271-81D8-9E2A4A4D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3" y="384175"/>
            <a:ext cx="10015537" cy="1022350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Century Schoolbook" panose="02040604050505020304" pitchFamily="18" charset="0"/>
              </a:rPr>
              <a:t>Calcul</a:t>
            </a:r>
            <a:r>
              <a:rPr lang="en-US" sz="3600" dirty="0">
                <a:latin typeface="Century Schoolbook" panose="02040604050505020304" pitchFamily="18" charset="0"/>
              </a:rPr>
              <a:t> des </a:t>
            </a:r>
            <a:r>
              <a:rPr lang="en-US" sz="3600" dirty="0" err="1">
                <a:latin typeface="Century Schoolbook" panose="02040604050505020304" pitchFamily="18" charset="0"/>
              </a:rPr>
              <a:t>fonctions</a:t>
            </a:r>
            <a:r>
              <a:rPr lang="en-US" sz="3600" dirty="0">
                <a:latin typeface="Century Schoolbook" panose="02040604050505020304" pitchFamily="18" charset="0"/>
              </a:rPr>
              <a:t> de </a:t>
            </a:r>
            <a:r>
              <a:rPr lang="en-US" sz="3600" dirty="0" err="1">
                <a:latin typeface="Century Schoolbook" panose="02040604050505020304" pitchFamily="18" charset="0"/>
              </a:rPr>
              <a:t>corrélation</a:t>
            </a:r>
            <a:endParaRPr lang="en-US" sz="3600" dirty="0">
              <a:latin typeface="Century Schoolbook" panose="02040604050505020304" pitchFamily="18" charset="0"/>
            </a:endParaRP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1574B377-8453-4F87-8943-B798FD6314C1}"/>
              </a:ext>
            </a:extLst>
          </p:cNvPr>
          <p:cNvGrpSpPr/>
          <p:nvPr/>
        </p:nvGrpSpPr>
        <p:grpSpPr>
          <a:xfrm>
            <a:off x="739614" y="1794141"/>
            <a:ext cx="5675254" cy="4374538"/>
            <a:chOff x="739614" y="1287707"/>
            <a:chExt cx="5675254" cy="437453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76AA3D-F405-454B-97D2-BFD02CD118B5}"/>
                </a:ext>
              </a:extLst>
            </p:cNvPr>
            <p:cNvSpPr/>
            <p:nvPr/>
          </p:nvSpPr>
          <p:spPr>
            <a:xfrm>
              <a:off x="739614" y="1287707"/>
              <a:ext cx="5675254" cy="437453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1A8AC58F-A03C-4C56-ACF9-C9E63CD6C1A4}"/>
                </a:ext>
              </a:extLst>
            </p:cNvPr>
            <p:cNvGrpSpPr/>
            <p:nvPr/>
          </p:nvGrpSpPr>
          <p:grpSpPr>
            <a:xfrm>
              <a:off x="775008" y="1342783"/>
              <a:ext cx="5347007" cy="3856358"/>
              <a:chOff x="775008" y="1342783"/>
              <a:chExt cx="5347007" cy="3856358"/>
            </a:xfrm>
          </p:grpSpPr>
          <p:grpSp>
            <p:nvGrpSpPr>
              <p:cNvPr id="11" name="Groupe 10">
                <a:extLst>
                  <a:ext uri="{FF2B5EF4-FFF2-40B4-BE49-F238E27FC236}">
                    <a16:creationId xmlns:a16="http://schemas.microsoft.com/office/drawing/2014/main" id="{76BC3FD1-1EDF-485C-955C-83D7E17F7C45}"/>
                  </a:ext>
                </a:extLst>
              </p:cNvPr>
              <p:cNvGrpSpPr/>
              <p:nvPr/>
            </p:nvGrpSpPr>
            <p:grpSpPr>
              <a:xfrm>
                <a:off x="775008" y="1342783"/>
                <a:ext cx="5347007" cy="2657911"/>
                <a:chOff x="478302" y="1452866"/>
                <a:chExt cx="5347007" cy="2236352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479BEE58-0BB2-43B7-A4BF-04C67192521C}"/>
                    </a:ext>
                  </a:extLst>
                </p:cNvPr>
                <p:cNvSpPr/>
                <p:nvPr/>
              </p:nvSpPr>
              <p:spPr>
                <a:xfrm>
                  <a:off x="478302" y="1452866"/>
                  <a:ext cx="5052986" cy="3625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fr-FR" sz="2200" dirty="0">
                      <a:latin typeface="Century Schoolbook" panose="02040604050505020304" pitchFamily="18" charset="0"/>
                    </a:rPr>
                    <a:t>Fonction de corrélation à 2 points :</a:t>
                  </a: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64F1B1FE-7BC5-4ADD-8BED-B866C29E3752}"/>
                    </a:ext>
                  </a:extLst>
                </p:cNvPr>
                <p:cNvSpPr/>
                <p:nvPr/>
              </p:nvSpPr>
              <p:spPr>
                <a:xfrm>
                  <a:off x="478302" y="3326672"/>
                  <a:ext cx="5347007" cy="3625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fr-FR" sz="2200" dirty="0">
                      <a:latin typeface="Century Schoolbook" panose="02040604050505020304" pitchFamily="18" charset="0"/>
                    </a:rPr>
                    <a:t>Fonction de corrélation à 4 points :</a:t>
                  </a:r>
                </a:p>
              </p:txBody>
            </p:sp>
          </p:grpSp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28F5C970-6586-48ED-8E66-A64455901157}"/>
                  </a:ext>
                </a:extLst>
              </p:cNvPr>
              <p:cNvSpPr txBox="1"/>
              <p:nvPr/>
            </p:nvSpPr>
            <p:spPr>
              <a:xfrm>
                <a:off x="2904321" y="2143276"/>
                <a:ext cx="250928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latin typeface="Century Schoolbook" panose="02040604050505020304" pitchFamily="18" charset="0"/>
                  </a:rPr>
                  <a:t>le premier </a:t>
                </a:r>
                <a:r>
                  <a:rPr lang="en-US" sz="2200" dirty="0" err="1">
                    <a:latin typeface="Century Schoolbook" panose="02040604050505020304" pitchFamily="18" charset="0"/>
                  </a:rPr>
                  <a:t>terme</a:t>
                </a:r>
                <a:r>
                  <a:rPr lang="en-US" sz="2200" dirty="0">
                    <a:latin typeface="Century Schoolbook" panose="02040604050505020304" pitchFamily="18" charset="0"/>
                  </a:rPr>
                  <a:t> </a:t>
                </a:r>
                <a:r>
                  <a:rPr lang="en-US" sz="2200" dirty="0" err="1">
                    <a:latin typeface="Century Schoolbook" panose="02040604050505020304" pitchFamily="18" charset="0"/>
                  </a:rPr>
                  <a:t>correctif</a:t>
                </a:r>
                <a:r>
                  <a:rPr lang="en-US" sz="2200" dirty="0">
                    <a:latin typeface="Century Schoolbook" panose="02040604050505020304" pitchFamily="18" charset="0"/>
                  </a:rPr>
                  <a:t> diverge</a:t>
                </a:r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CE9EDCF-6C5F-41D1-8415-8D8FFA862B43}"/>
                  </a:ext>
                </a:extLst>
              </p:cNvPr>
              <p:cNvSpPr/>
              <p:nvPr/>
            </p:nvSpPr>
            <p:spPr>
              <a:xfrm>
                <a:off x="3334305" y="4429700"/>
                <a:ext cx="1638302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2200" dirty="0">
                    <a:latin typeface="Century Schoolbook" panose="02040604050505020304" pitchFamily="18" charset="0"/>
                  </a:rPr>
                  <a:t>absence de divergence</a:t>
                </a:r>
              </a:p>
            </p:txBody>
          </p:sp>
        </p:grpSp>
      </p:grp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B52488C6-C94B-4C23-8725-93AC6179840C}"/>
              </a:ext>
            </a:extLst>
          </p:cNvPr>
          <p:cNvSpPr/>
          <p:nvPr/>
        </p:nvSpPr>
        <p:spPr>
          <a:xfrm>
            <a:off x="5509372" y="5240826"/>
            <a:ext cx="2101250" cy="153237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A111F2E-EB6E-49B7-8D6C-B0F103447918}"/>
                  </a:ext>
                </a:extLst>
              </p:cNvPr>
              <p:cNvSpPr/>
              <p:nvPr/>
            </p:nvSpPr>
            <p:spPr>
              <a:xfrm>
                <a:off x="8221204" y="4791583"/>
                <a:ext cx="3567522" cy="110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2200" dirty="0">
                    <a:latin typeface="Century Schoolbook" panose="02040604050505020304" pitchFamily="18" charset="0"/>
                    <a:sym typeface="Wingdings" panose="05000000000000000000" pitchFamily="2" charset="2"/>
                  </a:rPr>
                  <a:t>La constante de couplage ne dépend pas de l’échelle d’énergie </a:t>
                </a:r>
                <a14:m>
                  <m:oMath xmlns:m="http://schemas.openxmlformats.org/officeDocument/2006/math">
                    <m:r>
                      <a:rPr lang="fr-FR" sz="2200" i="1">
                        <a:latin typeface="Cambria Math" panose="02040503050406030204" pitchFamily="18" charset="0"/>
                      </a:rPr>
                      <m:t>𝓔</m:t>
                    </m:r>
                  </m:oMath>
                </a14:m>
                <a:endParaRPr lang="en-US" sz="22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A111F2E-EB6E-49B7-8D6C-B0F1034479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1204" y="4791583"/>
                <a:ext cx="3567522" cy="1107996"/>
              </a:xfrm>
              <a:prstGeom prst="rect">
                <a:avLst/>
              </a:prstGeom>
              <a:blipFill>
                <a:blip r:embed="rId2"/>
                <a:stretch>
                  <a:fillRect l="-1368" t="-3846" r="-3761" b="-10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0F5FDC0-DD7D-4711-B90B-19E95DDD97A9}"/>
                  </a:ext>
                </a:extLst>
              </p:cNvPr>
              <p:cNvSpPr/>
              <p:nvPr/>
            </p:nvSpPr>
            <p:spPr>
              <a:xfrm>
                <a:off x="7706389" y="2345435"/>
                <a:ext cx="4360985" cy="14465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2200" dirty="0">
                    <a:latin typeface="Century Schoolbook" panose="02040604050505020304" pitchFamily="18" charset="0"/>
                  </a:rPr>
                  <a:t>Mauvaise définition des paramètres du lagrangien</a:t>
                </a:r>
                <a:br>
                  <a:rPr lang="fr-FR" sz="2200" dirty="0">
                    <a:latin typeface="Century Schoolbook" panose="02040604050505020304" pitchFamily="18" charset="0"/>
                  </a:rPr>
                </a:br>
                <a14:m>
                  <m:oMath xmlns:m="http://schemas.openxmlformats.org/officeDocument/2006/math"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fr-FR" sz="2200" dirty="0">
                    <a:latin typeface="Century Schoolbook" panose="02040604050505020304" pitchFamily="18" charset="0"/>
                  </a:rPr>
                  <a:t> Procédure de renormalisation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↦</m:t>
                    </m:r>
                    <m:sSub>
                      <m:sSubPr>
                        <m:ctrlPr>
                          <a:rPr lang="fr-FR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fr-FR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𝓔</m:t>
                        </m:r>
                      </m:e>
                    </m:d>
                  </m:oMath>
                </a14:m>
                <a:endParaRPr lang="fr-FR" sz="22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0F5FDC0-DD7D-4711-B90B-19E95DDD97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6389" y="2345435"/>
                <a:ext cx="4360985" cy="1446550"/>
              </a:xfrm>
              <a:prstGeom prst="rect">
                <a:avLst/>
              </a:prstGeom>
              <a:blipFill>
                <a:blip r:embed="rId5"/>
                <a:stretch>
                  <a:fillRect t="-2954" r="-3212" b="-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390E43A8-D189-400F-B3F3-EF70C870315F}"/>
              </a:ext>
            </a:extLst>
          </p:cNvPr>
          <p:cNvSpPr/>
          <p:nvPr/>
        </p:nvSpPr>
        <p:spPr>
          <a:xfrm>
            <a:off x="5509372" y="2915473"/>
            <a:ext cx="2101250" cy="153237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8218891-C8F7-44C9-9797-9AA3B702D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20</a:t>
            </a:fld>
            <a:endParaRPr lang="en-US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87E2EA9-BDB9-4519-8F37-385C8FF0CF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16" r="14248"/>
          <a:stretch/>
        </p:blipFill>
        <p:spPr>
          <a:xfrm>
            <a:off x="934844" y="2504636"/>
            <a:ext cx="1969477" cy="974909"/>
          </a:xfrm>
          <a:prstGeom prst="rect">
            <a:avLst/>
          </a:prstGeom>
        </p:spPr>
      </p:pic>
      <p:pic>
        <p:nvPicPr>
          <p:cNvPr id="22" name="Image 21" descr="Une image contenant objet, horloge, table&#10;&#10;Description générée automatiquement">
            <a:extLst>
              <a:ext uri="{FF2B5EF4-FFF2-40B4-BE49-F238E27FC236}">
                <a16:creationId xmlns:a16="http://schemas.microsoft.com/office/drawing/2014/main" id="{B8B57EAB-37D1-4C9F-9FD9-FD7A332CDFB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56" r="14684"/>
          <a:stretch/>
        </p:blipFill>
        <p:spPr>
          <a:xfrm>
            <a:off x="986335" y="4547084"/>
            <a:ext cx="2101250" cy="147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820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itre 1">
            <a:extLst>
              <a:ext uri="{FF2B5EF4-FFF2-40B4-BE49-F238E27FC236}">
                <a16:creationId xmlns:a16="http://schemas.microsoft.com/office/drawing/2014/main" id="{8233A12E-BB8F-4271-81D8-9E2A4A4D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3" y="384175"/>
            <a:ext cx="10015537" cy="10223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Schoolbook" panose="02040604050505020304" pitchFamily="18" charset="0"/>
              </a:rPr>
              <a:t>Conclusion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0FC4F17-E1F5-4159-99C4-A0CEF2C9E865}"/>
              </a:ext>
            </a:extLst>
          </p:cNvPr>
          <p:cNvSpPr txBox="1"/>
          <p:nvPr/>
        </p:nvSpPr>
        <p:spPr>
          <a:xfrm>
            <a:off x="478303" y="1717125"/>
            <a:ext cx="105648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>
                <a:latin typeface="Century Schoolbook" panose="02040604050505020304" pitchFamily="18" charset="0"/>
              </a:rPr>
              <a:t>Gravitation quantique : nouveau paradigme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FR" sz="2200" dirty="0">
                <a:latin typeface="Century Schoolbook" panose="02040604050505020304" pitchFamily="18" charset="0"/>
              </a:rPr>
              <a:t>remise en question de la notion d’espace-temps ;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FR" sz="2200" dirty="0">
                <a:latin typeface="Century Schoolbook" panose="02040604050505020304" pitchFamily="18" charset="0"/>
              </a:rPr>
              <a:t>élaboration d’un modèle à partir de principes physiques fondamentaux (principe de relativité, arguments de symétrie…).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4D2FCDE-849E-4704-AE7F-9D517EABA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21</a:t>
            </a:fld>
            <a:endParaRPr lang="en-US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3FF0E2CF-4E8C-4197-8C92-88DB215F6575}"/>
              </a:ext>
            </a:extLst>
          </p:cNvPr>
          <p:cNvSpPr/>
          <p:nvPr/>
        </p:nvSpPr>
        <p:spPr>
          <a:xfrm>
            <a:off x="1389185" y="3914306"/>
            <a:ext cx="9413631" cy="122673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Century Schoolbook" panose="02040604050505020304" pitchFamily="18" charset="0"/>
              </a:rPr>
              <a:t>Sensibiliser</a:t>
            </a:r>
            <a:r>
              <a:rPr lang="en-US" sz="2400" dirty="0">
                <a:latin typeface="Century Schoolbook" panose="02040604050505020304" pitchFamily="18" charset="0"/>
              </a:rPr>
              <a:t> les </a:t>
            </a:r>
            <a:r>
              <a:rPr lang="en-US" sz="2400" dirty="0" err="1">
                <a:latin typeface="Century Schoolbook" panose="02040604050505020304" pitchFamily="18" charset="0"/>
              </a:rPr>
              <a:t>élèves</a:t>
            </a:r>
            <a:r>
              <a:rPr lang="en-US" sz="2400" dirty="0">
                <a:latin typeface="Century Schoolbook" panose="02040604050505020304" pitchFamily="18" charset="0"/>
              </a:rPr>
              <a:t> à </a:t>
            </a:r>
            <a:r>
              <a:rPr lang="en-US" sz="2400" dirty="0" err="1">
                <a:latin typeface="Century Schoolbook" panose="02040604050505020304" pitchFamily="18" charset="0"/>
              </a:rPr>
              <a:t>l’importance</a:t>
            </a:r>
            <a:r>
              <a:rPr lang="en-US" sz="2400" dirty="0">
                <a:latin typeface="Century Schoolbook" panose="02040604050505020304" pitchFamily="18" charset="0"/>
              </a:rPr>
              <a:t> des concepts et des </a:t>
            </a:r>
            <a:r>
              <a:rPr lang="en-US" sz="2400" dirty="0" err="1">
                <a:latin typeface="Century Schoolbook" panose="02040604050505020304" pitchFamily="18" charset="0"/>
              </a:rPr>
              <a:t>principes</a:t>
            </a:r>
            <a:r>
              <a:rPr lang="en-US" sz="2400" dirty="0">
                <a:latin typeface="Century Schoolbook" panose="02040604050505020304" pitchFamily="18" charset="0"/>
              </a:rPr>
              <a:t> physiques.</a:t>
            </a:r>
          </a:p>
        </p:txBody>
      </p:sp>
    </p:spTree>
    <p:extLst>
      <p:ext uri="{BB962C8B-B14F-4D97-AF65-F5344CB8AC3E}">
        <p14:creationId xmlns:p14="http://schemas.microsoft.com/office/powerpoint/2010/main" val="4242860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>
            <a:cxnSpLocks/>
          </p:cNvCxnSpPr>
          <p:nvPr/>
        </p:nvCxnSpPr>
        <p:spPr>
          <a:xfrm>
            <a:off x="694007" y="2972477"/>
            <a:ext cx="10803987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8FFE535B-4AB0-42B0-8F4D-295A4D64B313}"/>
              </a:ext>
            </a:extLst>
          </p:cNvPr>
          <p:cNvSpPr txBox="1"/>
          <p:nvPr/>
        </p:nvSpPr>
        <p:spPr>
          <a:xfrm>
            <a:off x="1690914" y="2934377"/>
            <a:ext cx="8810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latin typeface="Century Schoolbook" panose="02040604050505020304" pitchFamily="18" charset="0"/>
              </a:rPr>
              <a:t>Séquence pédagogique au lycée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A5F38496-84B0-4642-8119-22CFA80C8145}"/>
              </a:ext>
            </a:extLst>
          </p:cNvPr>
          <p:cNvCxnSpPr>
            <a:cxnSpLocks/>
          </p:cNvCxnSpPr>
          <p:nvPr/>
        </p:nvCxnSpPr>
        <p:spPr>
          <a:xfrm>
            <a:off x="694007" y="3603537"/>
            <a:ext cx="10803987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72A5786-7597-472A-A26F-BCCC67E9B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397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4D33E9-8FD7-447C-A8CB-EAB805A18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822" y="384016"/>
            <a:ext cx="10677377" cy="1022754"/>
          </a:xfrm>
        </p:spPr>
        <p:txBody>
          <a:bodyPr>
            <a:normAutofit/>
          </a:bodyPr>
          <a:lstStyle/>
          <a:p>
            <a:r>
              <a:rPr lang="fr-FR" sz="3600" dirty="0">
                <a:latin typeface="Century Schoolbook" panose="02040604050505020304" pitchFamily="18" charset="0"/>
              </a:rPr>
              <a:t>Conception du mouvement et principe d’inertie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4F82840-F9FB-40F2-A317-8ECD9001C958}"/>
              </a:ext>
            </a:extLst>
          </p:cNvPr>
          <p:cNvSpPr/>
          <p:nvPr/>
        </p:nvSpPr>
        <p:spPr>
          <a:xfrm>
            <a:off x="478301" y="1516949"/>
            <a:ext cx="1133856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tabLst>
                <a:tab pos="9326563" algn="r"/>
              </a:tabLst>
            </a:pPr>
            <a:r>
              <a:rPr lang="fr-FR" sz="2200" i="1" dirty="0">
                <a:latin typeface="Century Schoolbook" panose="02040604050505020304" pitchFamily="18" charset="0"/>
              </a:rPr>
              <a:t>Niveau</a:t>
            </a:r>
            <a:r>
              <a:rPr lang="fr-FR" sz="2200" dirty="0">
                <a:latin typeface="Century Schoolbook" panose="02040604050505020304" pitchFamily="18" charset="0"/>
              </a:rPr>
              <a:t> : seconde ;</a:t>
            </a:r>
          </a:p>
          <a:p>
            <a:endParaRPr lang="fr-FR" sz="1200" dirty="0">
              <a:latin typeface="Century Schoolbook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i="1" dirty="0">
                <a:latin typeface="Century Schoolbook" panose="02040604050505020304" pitchFamily="18" charset="0"/>
              </a:rPr>
              <a:t>Difficulté des élèves </a:t>
            </a:r>
            <a:r>
              <a:rPr lang="fr-FR" sz="2200" dirty="0">
                <a:latin typeface="Century Schoolbook" panose="02040604050505020304" pitchFamily="18" charset="0"/>
              </a:rPr>
              <a:t>: conceptualiser le lien entre force et mouvement.</a:t>
            </a:r>
            <a:endParaRPr lang="fr-FR" sz="2200" i="1" dirty="0">
              <a:latin typeface="Century Schoolbook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200" i="1" dirty="0">
              <a:latin typeface="Century Schoolbook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i="1" dirty="0">
                <a:latin typeface="Century Schoolbook" panose="02040604050505020304" pitchFamily="18" charset="0"/>
              </a:rPr>
              <a:t>Objectifs pédagogiques</a:t>
            </a:r>
            <a:r>
              <a:rPr lang="fr-FR" sz="2200" dirty="0">
                <a:latin typeface="Century Schoolbook" panose="02040604050505020304" pitchFamily="18" charset="0"/>
              </a:rPr>
              <a:t> 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fr-FR" sz="2200" dirty="0">
                <a:latin typeface="Century Schoolbook" panose="02040604050505020304" pitchFamily="18" charset="0"/>
              </a:rPr>
              <a:t>clarifier ce lien en vue de l’introduction du principe d’inertie ;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fr-FR" sz="2200" dirty="0">
                <a:latin typeface="Century Schoolbook" panose="02040604050505020304" pitchFamily="18" charset="0"/>
              </a:rPr>
              <a:t>développer l’esprit critique et scientifique des élèves.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fr-FR" sz="1200" dirty="0">
              <a:latin typeface="Century Schoolbook" panose="02040604050505020304" pitchFamily="18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fr-FR" sz="2200" i="1" dirty="0">
                <a:latin typeface="Century Schoolbook" panose="02040604050505020304" pitchFamily="18" charset="0"/>
              </a:rPr>
              <a:t>Méthode </a:t>
            </a:r>
            <a:r>
              <a:rPr lang="fr-FR" sz="2200" dirty="0">
                <a:latin typeface="Century Schoolbook" panose="02040604050505020304" pitchFamily="18" charset="0"/>
              </a:rPr>
              <a:t>:</a:t>
            </a:r>
          </a:p>
          <a:p>
            <a:pPr lvl="2" indent="-457200">
              <a:buFont typeface="+mj-lt"/>
              <a:buAutoNum type="arabicPeriod"/>
            </a:pPr>
            <a:r>
              <a:rPr lang="fr-FR" sz="2200" dirty="0">
                <a:latin typeface="Century Schoolbook" panose="02040604050505020304" pitchFamily="18" charset="0"/>
              </a:rPr>
              <a:t>guider les élèves dans un travail de réflexion ;</a:t>
            </a:r>
          </a:p>
          <a:p>
            <a:pPr lvl="2" indent="-457200">
              <a:buFont typeface="+mj-lt"/>
              <a:buAutoNum type="arabicPeriod"/>
            </a:pPr>
            <a:r>
              <a:rPr lang="fr-FR" sz="2200" dirty="0">
                <a:latin typeface="Century Schoolbook" panose="02040604050505020304" pitchFamily="18" charset="0"/>
              </a:rPr>
              <a:t>réalisation d’une expérience ;</a:t>
            </a:r>
          </a:p>
          <a:p>
            <a:pPr lvl="2" indent="-457200">
              <a:buFont typeface="+mj-lt"/>
              <a:buAutoNum type="arabicPeriod"/>
            </a:pPr>
            <a:r>
              <a:rPr lang="fr-FR" sz="2200" dirty="0">
                <a:latin typeface="Century Schoolbook" panose="02040604050505020304" pitchFamily="18" charset="0"/>
              </a:rPr>
              <a:t>mise en perspective avec l’histoire des sciences.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B00ABB-8EC4-45DF-9D09-E94D9818EA05}"/>
              </a:ext>
            </a:extLst>
          </p:cNvPr>
          <p:cNvSpPr/>
          <p:nvPr/>
        </p:nvSpPr>
        <p:spPr>
          <a:xfrm>
            <a:off x="3756075" y="1526391"/>
            <a:ext cx="380424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i="1" dirty="0">
                <a:latin typeface="Century Schoolbook" panose="02040604050505020304" pitchFamily="18" charset="0"/>
              </a:rPr>
              <a:t>Durée de la séance </a:t>
            </a:r>
            <a:r>
              <a:rPr lang="fr-FR" sz="2200" dirty="0">
                <a:latin typeface="Century Schoolbook" panose="02040604050505020304" pitchFamily="18" charset="0"/>
              </a:rPr>
              <a:t>: 1h30</a:t>
            </a:r>
            <a:endParaRPr lang="en-US" sz="22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02E351A-25E6-4E8E-8E80-BC864897D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47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4D33E9-8FD7-447C-A8CB-EAB805A18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822" y="384016"/>
            <a:ext cx="10677377" cy="1022754"/>
          </a:xfrm>
        </p:spPr>
        <p:txBody>
          <a:bodyPr>
            <a:normAutofit/>
          </a:bodyPr>
          <a:lstStyle/>
          <a:p>
            <a:r>
              <a:rPr lang="fr-FR" sz="3600" dirty="0">
                <a:latin typeface="Century Schoolbook" panose="02040604050505020304" pitchFamily="18" charset="0"/>
              </a:rPr>
              <a:t>Première phase : la notion vue par les élèves 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4F82840-F9FB-40F2-A317-8ECD9001C958}"/>
                  </a:ext>
                </a:extLst>
              </p:cNvPr>
              <p:cNvSpPr/>
              <p:nvPr/>
            </p:nvSpPr>
            <p:spPr>
              <a:xfrm>
                <a:off x="478301" y="1671695"/>
                <a:ext cx="11713699" cy="33239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2200" i="1" dirty="0">
                    <a:latin typeface="Century Schoolbook" panose="02040604050505020304" pitchFamily="18" charset="0"/>
                  </a:rPr>
                  <a:t>Objectifs et intérêts </a:t>
                </a:r>
                <a:r>
                  <a:rPr lang="fr-FR" sz="2200" dirty="0">
                    <a:latin typeface="Century Schoolbook" panose="02040604050505020304" pitchFamily="18" charset="0"/>
                  </a:rPr>
                  <a:t>:</a:t>
                </a: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r>
                  <a:rPr lang="fr-FR" sz="2200" dirty="0">
                    <a:latin typeface="Century Schoolbook" panose="02040604050505020304" pitchFamily="18" charset="0"/>
                  </a:rPr>
                  <a:t>pour les élèves, formuler leurs idées à l’oral (conception initiale) ;</a:t>
                </a: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r>
                  <a:rPr lang="fr-FR" sz="2200" dirty="0">
                    <a:latin typeface="Century Schoolbook" panose="02040604050505020304" pitchFamily="18" charset="0"/>
                  </a:rPr>
                  <a:t>pour l’enseignant, identifier clairement les difficultés des élèves.</a:t>
                </a:r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endParaRPr lang="fr-FR" sz="1200" dirty="0">
                  <a:latin typeface="Century Schoolbook" panose="02040604050505020304" pitchFamily="18" charset="0"/>
                </a:endParaRPr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r>
                  <a:rPr lang="fr-FR" sz="2200" i="1" dirty="0">
                    <a:latin typeface="Century Schoolbook" panose="02040604050505020304" pitchFamily="18" charset="0"/>
                  </a:rPr>
                  <a:t>Mise en œuvre </a:t>
                </a:r>
                <a:r>
                  <a:rPr lang="fr-FR" sz="2200" dirty="0">
                    <a:latin typeface="Century Schoolbook" panose="02040604050505020304" pitchFamily="18" charset="0"/>
                  </a:rPr>
                  <a:t>:</a:t>
                </a:r>
              </a:p>
              <a:p>
                <a:pPr marL="800100" lvl="2" indent="-342900">
                  <a:buFont typeface="Courier New" panose="02070309020205020404" pitchFamily="49" charset="0"/>
                  <a:buChar char="o"/>
                </a:pPr>
                <a:r>
                  <a:rPr lang="fr-FR" sz="2200" dirty="0">
                    <a:latin typeface="Century Schoolbook" panose="02040604050505020304" pitchFamily="18" charset="0"/>
                  </a:rPr>
                  <a:t>répondre à la question : « la force est-elle nécessaire au mouvement ? » :</a:t>
                </a:r>
              </a:p>
              <a:p>
                <a:pPr marL="801688" lvl="2"/>
                <a14:m>
                  <m:oMath xmlns:m="http://schemas.openxmlformats.org/officeDocument/2006/math"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FR" sz="2200" dirty="0">
                    <a:latin typeface="Century Schoolbook" panose="02040604050505020304" pitchFamily="18" charset="0"/>
                  </a:rPr>
                  <a:t> sans l’aide de l’enseignant : faire appel aux connaissances des élèves ;</a:t>
                </a:r>
              </a:p>
              <a:p>
                <a:pPr marL="1082675" lvl="2" indent="-280988"/>
                <a14:m>
                  <m:oMath xmlns:m="http://schemas.openxmlformats.org/officeDocument/2006/math"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FR" sz="2200" dirty="0">
                    <a:latin typeface="Century Schoolbook" panose="02040604050505020304" pitchFamily="18" charset="0"/>
                  </a:rPr>
                  <a:t> avec l’aide de l’enseignant : aborder la question à travers des situations concrètes.</a:t>
                </a:r>
              </a:p>
              <a:p>
                <a:pPr marL="800100" lvl="2" indent="-342900">
                  <a:buFont typeface="Courier New" panose="02070309020205020404" pitchFamily="49" charset="0"/>
                  <a:buChar char="o"/>
                </a:pPr>
                <a:r>
                  <a:rPr lang="fr-FR" sz="2200" dirty="0">
                    <a:latin typeface="Century Schoolbook" panose="02040604050505020304" pitchFamily="18" charset="0"/>
                  </a:rPr>
                  <a:t>résumé des propositions.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4F82840-F9FB-40F2-A317-8ECD9001C9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01" y="1671695"/>
                <a:ext cx="11713699" cy="3323987"/>
              </a:xfrm>
              <a:prstGeom prst="rect">
                <a:avLst/>
              </a:prstGeom>
              <a:blipFill>
                <a:blip r:embed="rId2"/>
                <a:stretch>
                  <a:fillRect l="-572" t="-1282" b="-3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989592A-500B-435F-AA57-41241E7BE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1744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4D33E9-8FD7-447C-A8CB-EAB805A18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822" y="384016"/>
            <a:ext cx="11080875" cy="1022754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Century Schoolbook" panose="02040604050505020304" pitchFamily="18" charset="0"/>
              </a:rPr>
              <a:t>Deuxième</a:t>
            </a:r>
            <a:r>
              <a:rPr lang="en-US" sz="3600" dirty="0">
                <a:latin typeface="Century Schoolbook" panose="02040604050505020304" pitchFamily="18" charset="0"/>
              </a:rPr>
              <a:t> phase : </a:t>
            </a:r>
            <a:r>
              <a:rPr lang="en-US" sz="3600" dirty="0" err="1">
                <a:latin typeface="Century Schoolbook" panose="02040604050505020304" pitchFamily="18" charset="0"/>
              </a:rPr>
              <a:t>expérience</a:t>
            </a:r>
            <a:r>
              <a:rPr lang="en-US" sz="3600" dirty="0">
                <a:latin typeface="Century Schoolbook" panose="02040604050505020304" pitchFamily="18" charset="0"/>
              </a:rPr>
              <a:t> du plan </a:t>
            </a:r>
            <a:r>
              <a:rPr lang="en-US" sz="3600" dirty="0" err="1">
                <a:latin typeface="Century Schoolbook" panose="02040604050505020304" pitchFamily="18" charset="0"/>
              </a:rPr>
              <a:t>incliné</a:t>
            </a:r>
            <a:r>
              <a:rPr lang="en-US" sz="3600" dirty="0">
                <a:latin typeface="Century Schoolbook" panose="02040604050505020304" pitchFamily="18" charset="0"/>
              </a:rPr>
              <a:t> de </a:t>
            </a:r>
            <a:r>
              <a:rPr lang="en-US" sz="3600" dirty="0" err="1">
                <a:latin typeface="Century Schoolbook" panose="02040604050505020304" pitchFamily="18" charset="0"/>
              </a:rPr>
              <a:t>Galilée</a:t>
            </a:r>
            <a:endParaRPr lang="en-US" sz="3600" dirty="0">
              <a:latin typeface="Century Schoolbook" panose="02040604050505020304" pitchFamily="18" charset="0"/>
            </a:endParaRP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F98473A-465B-426E-BBC6-5BD6DA28CD0D}"/>
              </a:ext>
            </a:extLst>
          </p:cNvPr>
          <p:cNvSpPr/>
          <p:nvPr/>
        </p:nvSpPr>
        <p:spPr>
          <a:xfrm>
            <a:off x="478301" y="1516949"/>
            <a:ext cx="1136535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i="1" dirty="0">
                <a:latin typeface="Century Schoolbook" panose="02040604050505020304" pitchFamily="18" charset="0"/>
              </a:rPr>
              <a:t>Objectifs et intérêts </a:t>
            </a:r>
            <a:r>
              <a:rPr lang="fr-FR" sz="2200" dirty="0">
                <a:latin typeface="Century Schoolbook" panose="02040604050505020304" pitchFamily="18" charset="0"/>
              </a:rPr>
              <a:t>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fr-FR" sz="2200" dirty="0">
                <a:latin typeface="Century Schoolbook" panose="02040604050505020304" pitchFamily="18" charset="0"/>
              </a:rPr>
              <a:t>permettre aux élèves de vérifier leur intuition par l’expérience ;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fr-FR" sz="2200" dirty="0">
                <a:latin typeface="Century Schoolbook" panose="02040604050505020304" pitchFamily="18" charset="0"/>
              </a:rPr>
              <a:t>corriger leur conception initiale à partir des observations.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fr-FR" sz="1200" dirty="0">
              <a:latin typeface="Century Schoolbook" panose="020406040505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i="1" dirty="0">
                <a:latin typeface="Century Schoolbook" panose="02040604050505020304" pitchFamily="18" charset="0"/>
              </a:rPr>
              <a:t>Mise en œuvre </a:t>
            </a:r>
            <a:r>
              <a:rPr lang="fr-FR" sz="2200" dirty="0">
                <a:latin typeface="Century Schoolbook" panose="02040604050505020304" pitchFamily="18" charset="0"/>
              </a:rPr>
              <a:t>: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5F94287E-5F88-46A4-ABEF-FA29C49ACF12}"/>
              </a:ext>
            </a:extLst>
          </p:cNvPr>
          <p:cNvGrpSpPr/>
          <p:nvPr/>
        </p:nvGrpSpPr>
        <p:grpSpPr>
          <a:xfrm>
            <a:off x="2194560" y="3638167"/>
            <a:ext cx="7560502" cy="3011824"/>
            <a:chOff x="478301" y="3258344"/>
            <a:chExt cx="7560502" cy="3011824"/>
          </a:xfrm>
        </p:grpSpPr>
        <p:pic>
          <p:nvPicPr>
            <p:cNvPr id="8" name="Image 7" descr="Une image contenant bâtiment, en bois, assis, plancher&#10;&#10;Description générée automatiquement">
              <a:extLst>
                <a:ext uri="{FF2B5EF4-FFF2-40B4-BE49-F238E27FC236}">
                  <a16:creationId xmlns:a16="http://schemas.microsoft.com/office/drawing/2014/main" id="{14090284-0181-4456-9CEC-97AFC0D4A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01" y="3258344"/>
              <a:ext cx="3380692" cy="3011824"/>
            </a:xfrm>
            <a:prstGeom prst="rect">
              <a:avLst/>
            </a:prstGeom>
          </p:spPr>
        </p:pic>
        <p:pic>
          <p:nvPicPr>
            <p:cNvPr id="10" name="Image 9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459A0BDD-DC61-4298-915B-F56380E11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3198" y="3502517"/>
              <a:ext cx="3885605" cy="2523478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BA6638B8-F5C7-4B59-867D-721AF32F030D}"/>
              </a:ext>
            </a:extLst>
          </p:cNvPr>
          <p:cNvGrpSpPr/>
          <p:nvPr/>
        </p:nvGrpSpPr>
        <p:grpSpPr>
          <a:xfrm>
            <a:off x="2194560" y="3090861"/>
            <a:ext cx="7560503" cy="430888"/>
            <a:chOff x="478300" y="6270167"/>
            <a:chExt cx="7560503" cy="43088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5C13BC9-A3A6-4685-8FB1-4F8686A76B9D}"/>
                </a:ext>
              </a:extLst>
            </p:cNvPr>
            <p:cNvSpPr/>
            <p:nvPr/>
          </p:nvSpPr>
          <p:spPr>
            <a:xfrm>
              <a:off x="478300" y="6270168"/>
              <a:ext cx="3380693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ctr"/>
              <a:r>
                <a:rPr lang="fr-FR" sz="2200" dirty="0">
                  <a:latin typeface="Century Schoolbook" panose="02040604050505020304" pitchFamily="18" charset="0"/>
                </a:rPr>
                <a:t>Etape n°1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E482AA2-2812-4823-B193-642BF88F228E}"/>
                </a:ext>
              </a:extLst>
            </p:cNvPr>
            <p:cNvSpPr/>
            <p:nvPr/>
          </p:nvSpPr>
          <p:spPr>
            <a:xfrm>
              <a:off x="4153199" y="6270167"/>
              <a:ext cx="3885604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ctr"/>
              <a:r>
                <a:rPr lang="fr-FR" sz="2200" dirty="0">
                  <a:latin typeface="Century Schoolbook" panose="02040604050505020304" pitchFamily="18" charset="0"/>
                </a:rPr>
                <a:t>Etape n°2</a:t>
              </a:r>
            </a:p>
          </p:txBody>
        </p:sp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EDF453A5-992F-42D7-9879-782EC9573D82}"/>
                </a:ext>
              </a:extLst>
            </p:cNvPr>
            <p:cNvCxnSpPr/>
            <p:nvPr/>
          </p:nvCxnSpPr>
          <p:spPr>
            <a:xfrm>
              <a:off x="3108960" y="6527814"/>
              <a:ext cx="19976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3B15C1F-3589-4642-9D24-8CB6DB12A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78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4D33E9-8FD7-447C-A8CB-EAB805A18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823" y="384016"/>
            <a:ext cx="10016420" cy="1022754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Century Schoolbook" panose="02040604050505020304" pitchFamily="18" charset="0"/>
              </a:rPr>
              <a:t>Troisième</a:t>
            </a:r>
            <a:r>
              <a:rPr lang="en-US" sz="3600" dirty="0">
                <a:latin typeface="Century Schoolbook" panose="02040604050505020304" pitchFamily="18" charset="0"/>
              </a:rPr>
              <a:t> phase : mise </a:t>
            </a:r>
            <a:r>
              <a:rPr lang="en-US" sz="3600" dirty="0" err="1">
                <a:latin typeface="Century Schoolbook" panose="02040604050505020304" pitchFamily="18" charset="0"/>
              </a:rPr>
              <a:t>en</a:t>
            </a:r>
            <a:r>
              <a:rPr lang="en-US" sz="3600" dirty="0">
                <a:latin typeface="Century Schoolbook" panose="02040604050505020304" pitchFamily="18" charset="0"/>
              </a:rPr>
              <a:t> perspective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E7089C7-D7AB-4599-96E7-0C1C046B2396}"/>
              </a:ext>
            </a:extLst>
          </p:cNvPr>
          <p:cNvSpPr/>
          <p:nvPr/>
        </p:nvSpPr>
        <p:spPr>
          <a:xfrm>
            <a:off x="478301" y="1440749"/>
            <a:ext cx="11085049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i="1" dirty="0">
                <a:latin typeface="Century Schoolbook" panose="02040604050505020304" pitchFamily="18" charset="0"/>
              </a:rPr>
              <a:t>Objectifs et intérêts </a:t>
            </a:r>
            <a:r>
              <a:rPr lang="fr-FR" sz="2200" dirty="0">
                <a:latin typeface="Century Schoolbook" panose="02040604050505020304" pitchFamily="18" charset="0"/>
              </a:rPr>
              <a:t>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fr-FR" sz="2200" dirty="0">
                <a:latin typeface="Century Schoolbook" panose="02040604050505020304" pitchFamily="18" charset="0"/>
              </a:rPr>
              <a:t>synthétiser les résultats obtenus ;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fr-FR" sz="2200" dirty="0">
                <a:latin typeface="Century Schoolbook" panose="02040604050505020304" pitchFamily="18" charset="0"/>
              </a:rPr>
              <a:t>mettre en perspective l’évolution de la conception du mouvement chez les élèves avec l’histoire des sciences.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fr-FR" sz="1200" dirty="0">
              <a:latin typeface="Century Schoolbook" panose="02040604050505020304" pitchFamily="18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fr-FR" sz="2200" i="1" dirty="0">
                <a:latin typeface="Century Schoolbook" panose="02040604050505020304" pitchFamily="18" charset="0"/>
              </a:rPr>
              <a:t>Mise en œuvre </a:t>
            </a:r>
            <a:r>
              <a:rPr lang="fr-FR" sz="2200" dirty="0">
                <a:latin typeface="Century Schoolbook" panose="02040604050505020304" pitchFamily="18" charset="0"/>
              </a:rPr>
              <a:t>: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AED21BAF-259B-4122-AE47-A4362B0164A4}"/>
              </a:ext>
            </a:extLst>
          </p:cNvPr>
          <p:cNvGrpSpPr/>
          <p:nvPr/>
        </p:nvGrpSpPr>
        <p:grpSpPr>
          <a:xfrm>
            <a:off x="478301" y="3496848"/>
            <a:ext cx="11235398" cy="2123658"/>
            <a:chOff x="478301" y="4186167"/>
            <a:chExt cx="11235398" cy="212365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4FE61C9-D36A-46B1-90F7-D805A5E25AE5}"/>
                </a:ext>
              </a:extLst>
            </p:cNvPr>
            <p:cNvSpPr/>
            <p:nvPr/>
          </p:nvSpPr>
          <p:spPr>
            <a:xfrm>
              <a:off x="478301" y="4355444"/>
              <a:ext cx="4107766" cy="17851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2" algn="ctr"/>
              <a:r>
                <a:rPr lang="fr-FR" sz="2200" dirty="0">
                  <a:latin typeface="Century Schoolbook" panose="02040604050505020304" pitchFamily="18" charset="0"/>
                </a:rPr>
                <a:t>Vision d’Aristote :</a:t>
              </a:r>
            </a:p>
            <a:p>
              <a:pPr marL="0" lvl="2" algn="ctr"/>
              <a:r>
                <a:rPr lang="fr-FR" sz="2200" i="1" dirty="0">
                  <a:latin typeface="Century Schoolbook" panose="02040604050505020304" pitchFamily="18" charset="0"/>
                </a:rPr>
                <a:t>« Un corps en mouvement s’arrête quand la force qui le pousse ne peut plus agir de façon à le pousser. »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F83088A-4058-4CC4-BB9F-79ABCC1DC720}"/>
                </a:ext>
              </a:extLst>
            </p:cNvPr>
            <p:cNvSpPr/>
            <p:nvPr/>
          </p:nvSpPr>
          <p:spPr>
            <a:xfrm>
              <a:off x="7605933" y="4186167"/>
              <a:ext cx="4107766" cy="2123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lvl="2" algn="ctr"/>
              <a:r>
                <a:rPr lang="fr-FR" sz="2200" dirty="0">
                  <a:latin typeface="Century Schoolbook" panose="02040604050505020304" pitchFamily="18" charset="0"/>
                </a:rPr>
                <a:t>Vision de Galilée :</a:t>
              </a:r>
            </a:p>
            <a:p>
              <a:pPr marL="0" lvl="2" algn="ctr"/>
              <a:r>
                <a:rPr lang="fr-FR" sz="2200" i="1" dirty="0">
                  <a:latin typeface="Century Schoolbook" panose="02040604050505020304" pitchFamily="18" charset="0"/>
                </a:rPr>
                <a:t>« Le mouvement perdure dans son état de translation rectiligne uniforme tant qu’aucune force ne vient perturber son mouvement. »</a:t>
              </a:r>
            </a:p>
          </p:txBody>
        </p:sp>
        <p:sp>
          <p:nvSpPr>
            <p:cNvPr id="9" name="Flèche : droite 8">
              <a:extLst>
                <a:ext uri="{FF2B5EF4-FFF2-40B4-BE49-F238E27FC236}">
                  <a16:creationId xmlns:a16="http://schemas.microsoft.com/office/drawing/2014/main" id="{B58F9826-41C7-4201-83FF-F4A9B8194607}"/>
                </a:ext>
              </a:extLst>
            </p:cNvPr>
            <p:cNvSpPr/>
            <p:nvPr/>
          </p:nvSpPr>
          <p:spPr>
            <a:xfrm>
              <a:off x="4586067" y="4738042"/>
              <a:ext cx="3019866" cy="1019907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 err="1">
                  <a:solidFill>
                    <a:schemeClr val="bg1"/>
                  </a:solidFill>
                  <a:latin typeface="Century Schoolbook" panose="02040604050505020304" pitchFamily="18" charset="0"/>
                </a:rPr>
                <a:t>Expérience</a:t>
              </a:r>
              <a:endParaRPr lang="en-US" sz="2200" dirty="0">
                <a:solidFill>
                  <a:schemeClr val="bg1"/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526B5EA-3289-4BAC-B709-A6AA18B22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295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44FFAE8-4F46-4471-B696-8706AA984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27</a:t>
            </a:fld>
            <a:endParaRPr lang="en-US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7356269-A304-4949-9192-FF88CCE5376B}"/>
              </a:ext>
            </a:extLst>
          </p:cNvPr>
          <p:cNvSpPr/>
          <p:nvPr/>
        </p:nvSpPr>
        <p:spPr>
          <a:xfrm>
            <a:off x="1605886" y="1996031"/>
            <a:ext cx="8980227" cy="179809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Century Schoolbook" panose="02040604050505020304" pitchFamily="18" charset="0"/>
              </a:rPr>
              <a:t>Merci pour </a:t>
            </a:r>
            <a:r>
              <a:rPr lang="en-US" sz="4400" dirty="0" err="1">
                <a:latin typeface="Century Schoolbook" panose="02040604050505020304" pitchFamily="18" charset="0"/>
              </a:rPr>
              <a:t>votre</a:t>
            </a:r>
            <a:r>
              <a:rPr lang="en-US" sz="4400" dirty="0">
                <a:latin typeface="Century Schoolbook" panose="02040604050505020304" pitchFamily="18" charset="0"/>
              </a:rPr>
              <a:t> attention</a:t>
            </a:r>
          </a:p>
        </p:txBody>
      </p:sp>
    </p:spTree>
    <p:extLst>
      <p:ext uri="{BB962C8B-B14F-4D97-AF65-F5344CB8AC3E}">
        <p14:creationId xmlns:p14="http://schemas.microsoft.com/office/powerpoint/2010/main" val="507710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99E1A145-9875-4E9C-B0F3-071138DDFCD0}"/>
              </a:ext>
            </a:extLst>
          </p:cNvPr>
          <p:cNvCxnSpPr>
            <a:cxnSpLocks/>
          </p:cNvCxnSpPr>
          <p:nvPr/>
        </p:nvCxnSpPr>
        <p:spPr>
          <a:xfrm>
            <a:off x="694007" y="2972477"/>
            <a:ext cx="10803987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ABF82AAD-79AF-4B47-B0A9-841B914A2F3F}"/>
              </a:ext>
            </a:extLst>
          </p:cNvPr>
          <p:cNvSpPr txBox="1"/>
          <p:nvPr/>
        </p:nvSpPr>
        <p:spPr>
          <a:xfrm>
            <a:off x="1690914" y="2934377"/>
            <a:ext cx="8810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latin typeface="Century Schoolbook" panose="02040604050505020304" pitchFamily="18" charset="0"/>
              </a:rPr>
              <a:t>Annexes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7346F1A0-0D7F-4D20-8444-CA8E57A709BD}"/>
              </a:ext>
            </a:extLst>
          </p:cNvPr>
          <p:cNvCxnSpPr>
            <a:cxnSpLocks/>
          </p:cNvCxnSpPr>
          <p:nvPr/>
        </p:nvCxnSpPr>
        <p:spPr>
          <a:xfrm>
            <a:off x="694007" y="3603537"/>
            <a:ext cx="10803987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FE40485-35E5-439B-A4F6-AE024BD48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010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itre 1">
            <a:extLst>
              <a:ext uri="{FF2B5EF4-FFF2-40B4-BE49-F238E27FC236}">
                <a16:creationId xmlns:a16="http://schemas.microsoft.com/office/drawing/2014/main" id="{8233A12E-BB8F-4271-81D8-9E2A4A4D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3" y="384175"/>
            <a:ext cx="10395658" cy="1022350"/>
          </a:xfrm>
        </p:spPr>
        <p:txBody>
          <a:bodyPr>
            <a:noAutofit/>
          </a:bodyPr>
          <a:lstStyle/>
          <a:p>
            <a:r>
              <a:rPr lang="fr-FR" sz="3600" dirty="0">
                <a:latin typeface="Century Schoolbook" panose="02040604050505020304" pitchFamily="18" charset="0"/>
              </a:rPr>
              <a:t>Question du jury</a:t>
            </a:r>
            <a:endParaRPr lang="en-US" sz="3600" dirty="0">
              <a:latin typeface="Century Schoolbook" panose="02040604050505020304" pitchFamily="18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4D4E93D-ED9C-4AB3-A02E-C712B2453671}"/>
              </a:ext>
            </a:extLst>
          </p:cNvPr>
          <p:cNvSpPr txBox="1"/>
          <p:nvPr/>
        </p:nvSpPr>
        <p:spPr>
          <a:xfrm>
            <a:off x="1147649" y="1206354"/>
            <a:ext cx="106773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i="1" dirty="0">
                <a:latin typeface="Century Schoolbook" panose="02040604050505020304" pitchFamily="18" charset="0"/>
              </a:rPr>
              <a:t>Le boson de Higgs en CPGE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7B0D015-5DAD-4F86-A043-F690F5265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DE8FA3D-1CA6-4554-8B7D-9407F46885CB}"/>
                  </a:ext>
                </a:extLst>
              </p:cNvPr>
              <p:cNvSpPr txBox="1"/>
              <p:nvPr/>
            </p:nvSpPr>
            <p:spPr>
              <a:xfrm>
                <a:off x="478302" y="1992849"/>
                <a:ext cx="1134672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2200" dirty="0">
                    <a:latin typeface="Century Schoolbook" panose="02040604050505020304" pitchFamily="18" charset="0"/>
                  </a:rPr>
                  <a:t>Modèle standard </a:t>
                </a:r>
                <a14:m>
                  <m:oMath xmlns:m="http://schemas.openxmlformats.org/officeDocument/2006/math"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FR" sz="2200" dirty="0">
                    <a:latin typeface="Century Schoolbook" panose="02040604050505020304" pitchFamily="18" charset="0"/>
                  </a:rPr>
                  <a:t> particules élémentaires</a:t>
                </a: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DE8FA3D-1CA6-4554-8B7D-9407F4688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02" y="1992849"/>
                <a:ext cx="11346724" cy="430887"/>
              </a:xfrm>
              <a:prstGeom prst="rect">
                <a:avLst/>
              </a:prstGeom>
              <a:blipFill>
                <a:blip r:embed="rId2"/>
                <a:stretch>
                  <a:fillRect l="-591"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 descr="Une image contenant vert, herbe, voie, train&#10;&#10;Description générée automatiquement">
            <a:extLst>
              <a:ext uri="{FF2B5EF4-FFF2-40B4-BE49-F238E27FC236}">
                <a16:creationId xmlns:a16="http://schemas.microsoft.com/office/drawing/2014/main" id="{68D46F89-330E-4986-931E-D2E1AFDD7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78" y="2564548"/>
            <a:ext cx="4545308" cy="3974364"/>
          </a:xfrm>
          <a:prstGeom prst="rect">
            <a:avLst/>
          </a:prstGeom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C3808B42-9982-4812-A164-A3AE7B4A3C9C}"/>
              </a:ext>
            </a:extLst>
          </p:cNvPr>
          <p:cNvGrpSpPr/>
          <p:nvPr/>
        </p:nvGrpSpPr>
        <p:grpSpPr>
          <a:xfrm>
            <a:off x="5660038" y="3701089"/>
            <a:ext cx="6379562" cy="1377907"/>
            <a:chOff x="4954166" y="3004178"/>
            <a:chExt cx="6379562" cy="1377907"/>
          </a:xfrm>
        </p:grpSpPr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CF8BBC58-879D-4F2D-9A00-C4510E2BEB67}"/>
                </a:ext>
              </a:extLst>
            </p:cNvPr>
            <p:cNvSpPr txBox="1"/>
            <p:nvPr/>
          </p:nvSpPr>
          <p:spPr>
            <a:xfrm>
              <a:off x="5258828" y="3366422"/>
              <a:ext cx="60749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Courier New" panose="02070309020205020404" pitchFamily="49" charset="0"/>
                <a:buChar char="o"/>
              </a:pPr>
              <a:r>
                <a:rPr lang="fr-FR" sz="2000" dirty="0">
                  <a:latin typeface="Century Schoolbook" panose="02040604050505020304" pitchFamily="18" charset="0"/>
                </a:rPr>
                <a:t>1964 : prédiction par Brout, Englert et Higgs ;</a:t>
              </a:r>
            </a:p>
            <a:p>
              <a:pPr marL="342900" indent="-342900">
                <a:buFont typeface="Courier New" panose="02070309020205020404" pitchFamily="49" charset="0"/>
                <a:buChar char="o"/>
              </a:pPr>
              <a:r>
                <a:rPr lang="fr-FR" sz="2000" dirty="0">
                  <a:latin typeface="Century Schoolbook" panose="02040604050505020304" pitchFamily="18" charset="0"/>
                </a:rPr>
                <a:t>2012 : découverte au CERN ;</a:t>
              </a:r>
            </a:p>
            <a:p>
              <a:pPr marL="342900" indent="-342900">
                <a:buFont typeface="Courier New" panose="02070309020205020404" pitchFamily="49" charset="0"/>
                <a:buChar char="o"/>
              </a:pPr>
              <a:r>
                <a:rPr lang="fr-FR" sz="2000" dirty="0">
                  <a:latin typeface="Century Schoolbook" panose="02040604050505020304" pitchFamily="18" charset="0"/>
                </a:rPr>
                <a:t>2013 : prix Nobel de physique.</a:t>
              </a:r>
              <a:endParaRPr lang="en-US" sz="20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F912AF-8D90-448B-91CA-140D0BEE61BF}"/>
                </a:ext>
              </a:extLst>
            </p:cNvPr>
            <p:cNvSpPr/>
            <p:nvPr/>
          </p:nvSpPr>
          <p:spPr>
            <a:xfrm>
              <a:off x="4954166" y="3004178"/>
              <a:ext cx="277351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200" dirty="0">
                  <a:latin typeface="Century Schoolbook" panose="02040604050505020304" pitchFamily="18" charset="0"/>
                </a:rPr>
                <a:t>Boson de Higgs : </a:t>
              </a:r>
              <a:endParaRPr lang="en-US" sz="2200" dirty="0"/>
            </a:p>
          </p:txBody>
        </p:sp>
      </p:grpSp>
      <p:cxnSp>
        <p:nvCxnSpPr>
          <p:cNvPr id="12" name="Connecteur : en angle 11">
            <a:extLst>
              <a:ext uri="{FF2B5EF4-FFF2-40B4-BE49-F238E27FC236}">
                <a16:creationId xmlns:a16="http://schemas.microsoft.com/office/drawing/2014/main" id="{0346C82C-6AEF-4D53-8C2E-FE0FEDC85859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V="1">
            <a:off x="5998102" y="2652395"/>
            <a:ext cx="544178" cy="1553210"/>
          </a:xfrm>
          <a:prstGeom prst="bentConnector2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280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4D33E9-8FD7-447C-A8CB-EAB805A18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823" y="384016"/>
            <a:ext cx="6724357" cy="1022754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Century Schoolbook" panose="02040604050505020304" pitchFamily="18" charset="0"/>
              </a:rPr>
              <a:t>Parcours</a:t>
            </a:r>
            <a:r>
              <a:rPr lang="en-US" sz="3600" dirty="0">
                <a:latin typeface="Century Schoolbook" panose="02040604050505020304" pitchFamily="18" charset="0"/>
              </a:rPr>
              <a:t> </a:t>
            </a:r>
            <a:r>
              <a:rPr lang="en-US" sz="3600" dirty="0" err="1">
                <a:latin typeface="Century Schoolbook" panose="02040604050505020304" pitchFamily="18" charset="0"/>
              </a:rPr>
              <a:t>universitaire</a:t>
            </a:r>
            <a:endParaRPr lang="en-US" sz="3600" dirty="0">
              <a:latin typeface="Century Schoolbook" panose="02040604050505020304" pitchFamily="18" charset="0"/>
            </a:endParaRP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876282DD-04FB-401F-80D6-FA22127E3F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188830"/>
              </p:ext>
            </p:extLst>
          </p:nvPr>
        </p:nvGraphicFramePr>
        <p:xfrm>
          <a:off x="550105" y="1730275"/>
          <a:ext cx="11091789" cy="3758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9308">
                  <a:extLst>
                    <a:ext uri="{9D8B030D-6E8A-4147-A177-3AD203B41FA5}">
                      <a16:colId xmlns:a16="http://schemas.microsoft.com/office/drawing/2014/main" val="663623544"/>
                    </a:ext>
                  </a:extLst>
                </a:gridCol>
                <a:gridCol w="3232396">
                  <a:extLst>
                    <a:ext uri="{9D8B030D-6E8A-4147-A177-3AD203B41FA5}">
                      <a16:colId xmlns:a16="http://schemas.microsoft.com/office/drawing/2014/main" val="3145025295"/>
                    </a:ext>
                  </a:extLst>
                </a:gridCol>
                <a:gridCol w="4200085">
                  <a:extLst>
                    <a:ext uri="{9D8B030D-6E8A-4147-A177-3AD203B41FA5}">
                      <a16:colId xmlns:a16="http://schemas.microsoft.com/office/drawing/2014/main" val="1807627630"/>
                    </a:ext>
                  </a:extLst>
                </a:gridCol>
              </a:tblGrid>
              <a:tr h="1492188">
                <a:tc>
                  <a:txBody>
                    <a:bodyPr/>
                    <a:lstStyle/>
                    <a:p>
                      <a:pPr algn="ctr"/>
                      <a:r>
                        <a:rPr lang="fr-FR" sz="2000" noProof="0" dirty="0">
                          <a:latin typeface="Century Schoolbook" panose="02040604050505020304" pitchFamily="18" charset="0"/>
                        </a:rPr>
                        <a:t>2009 – 2014</a:t>
                      </a:r>
                    </a:p>
                    <a:p>
                      <a:pPr algn="ctr"/>
                      <a:r>
                        <a:rPr lang="fr-FR" sz="2000" noProof="0" dirty="0">
                          <a:latin typeface="Century Schoolbook" panose="02040604050505020304" pitchFamily="18" charset="0"/>
                        </a:rPr>
                        <a:t>Université Paris-Diderot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noProof="0" dirty="0">
                          <a:latin typeface="Century Schoolbook" panose="02040604050505020304" pitchFamily="18" charset="0"/>
                        </a:rPr>
                        <a:t>L2 de physique</a:t>
                      </a:r>
                    </a:p>
                    <a:p>
                      <a:pPr algn="ctr"/>
                      <a:r>
                        <a:rPr lang="fr-FR" sz="2000" noProof="0" dirty="0">
                          <a:latin typeface="Century Schoolbook" panose="02040604050505020304" pitchFamily="18" charset="0"/>
                        </a:rPr>
                        <a:t>et de mathématiques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noProof="0" dirty="0">
                          <a:latin typeface="Century Schoolbook" panose="02040604050505020304" pitchFamily="18" charset="0"/>
                        </a:rPr>
                        <a:t>L3 et M1</a:t>
                      </a:r>
                    </a:p>
                    <a:p>
                      <a:pPr marL="182563" indent="0" algn="ctr"/>
                      <a:r>
                        <a:rPr lang="fr-FR" sz="2000" noProof="0" dirty="0">
                          <a:latin typeface="Century Schoolbook" panose="02040604050505020304" pitchFamily="18" charset="0"/>
                        </a:rPr>
                        <a:t>Magistère de physique fondamentale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1177820"/>
                  </a:ext>
                </a:extLst>
              </a:tr>
              <a:tr h="803486">
                <a:tc>
                  <a:txBody>
                    <a:bodyPr/>
                    <a:lstStyle/>
                    <a:p>
                      <a:pPr algn="ctr"/>
                      <a:r>
                        <a:rPr lang="fr-FR" sz="2000" noProof="0" dirty="0">
                          <a:latin typeface="Century Schoolbook" panose="02040604050505020304" pitchFamily="18" charset="0"/>
                        </a:rPr>
                        <a:t>2014 – 2015</a:t>
                      </a:r>
                    </a:p>
                    <a:p>
                      <a:pPr algn="ctr"/>
                      <a:r>
                        <a:rPr lang="fr-FR" sz="2000" noProof="0" dirty="0">
                          <a:latin typeface="Century Schoolbook" panose="02040604050505020304" pitchFamily="18" charset="0"/>
                        </a:rPr>
                        <a:t>Université d’Aix-Marseille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2000" noProof="0" dirty="0">
                          <a:latin typeface="Century Schoolbook" panose="02040604050505020304" pitchFamily="18" charset="0"/>
                        </a:rPr>
                        <a:t>M2 P3TMA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738678"/>
                  </a:ext>
                </a:extLst>
              </a:tr>
              <a:tr h="803486">
                <a:tc>
                  <a:txBody>
                    <a:bodyPr/>
                    <a:lstStyle/>
                    <a:p>
                      <a:pPr algn="ctr"/>
                      <a:r>
                        <a:rPr lang="fr-FR" sz="2000" noProof="0" dirty="0">
                          <a:latin typeface="Century Schoolbook" panose="02040604050505020304" pitchFamily="18" charset="0"/>
                        </a:rPr>
                        <a:t>2015 – 2018</a:t>
                      </a:r>
                    </a:p>
                    <a:p>
                      <a:pPr algn="ctr"/>
                      <a:r>
                        <a:rPr lang="fr-FR" sz="2000" noProof="0" dirty="0">
                          <a:latin typeface="Century Schoolbook" panose="02040604050505020304" pitchFamily="18" charset="0"/>
                        </a:rPr>
                        <a:t>Université Paris-Sud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2000" noProof="0" dirty="0">
                          <a:latin typeface="Century Schoolbook" panose="02040604050505020304" pitchFamily="18" charset="0"/>
                        </a:rPr>
                        <a:t>Doctorat en physique</a:t>
                      </a:r>
                    </a:p>
                    <a:p>
                      <a:pPr algn="ctr"/>
                      <a:r>
                        <a:rPr lang="fr-FR" sz="2000" noProof="0" dirty="0">
                          <a:latin typeface="Century Schoolbook" panose="02040604050505020304" pitchFamily="18" charset="0"/>
                        </a:rPr>
                        <a:t>LPT d’Orsay sous la direction de J.-C. </a:t>
                      </a:r>
                      <a:r>
                        <a:rPr lang="fr-FR" sz="2000" noProof="0" dirty="0" err="1">
                          <a:latin typeface="Century Schoolbook" panose="02040604050505020304" pitchFamily="18" charset="0"/>
                        </a:rPr>
                        <a:t>Wallet</a:t>
                      </a:r>
                      <a:endParaRPr lang="fr-FR" sz="2000" noProof="0" dirty="0">
                        <a:latin typeface="Century Schoolbook" panose="02040604050505020304" pitchFamily="18" charset="0"/>
                      </a:endParaRPr>
                    </a:p>
                    <a:p>
                      <a:pPr algn="ctr"/>
                      <a:endParaRPr lang="fr-FR" sz="1000" noProof="0" dirty="0">
                        <a:latin typeface="Century Schoolbook" panose="020406040505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i="1" dirty="0">
                          <a:latin typeface="Century Schoolbook" panose="02040604050505020304" pitchFamily="18" charset="0"/>
                        </a:rPr>
                        <a:t>De la structure quantique de l’espace-temps et de sa relation à la théorie quantique des champs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856373"/>
                  </a:ext>
                </a:extLst>
              </a:tr>
            </a:tbl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8B62F87-D75F-4B56-A992-F963ACA53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8E3610F8-F4B2-4A8F-B726-7F14ED13DB2D}"/>
              </a:ext>
            </a:extLst>
          </p:cNvPr>
          <p:cNvSpPr/>
          <p:nvPr/>
        </p:nvSpPr>
        <p:spPr>
          <a:xfrm>
            <a:off x="7385207" y="2288847"/>
            <a:ext cx="450389" cy="355879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4139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itre 1">
            <a:extLst>
              <a:ext uri="{FF2B5EF4-FFF2-40B4-BE49-F238E27FC236}">
                <a16:creationId xmlns:a16="http://schemas.microsoft.com/office/drawing/2014/main" id="{8233A12E-BB8F-4271-81D8-9E2A4A4D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3" y="384175"/>
            <a:ext cx="10395658" cy="1022350"/>
          </a:xfrm>
        </p:spPr>
        <p:txBody>
          <a:bodyPr>
            <a:noAutofit/>
          </a:bodyPr>
          <a:lstStyle/>
          <a:p>
            <a:r>
              <a:rPr lang="fr-FR" sz="3600" dirty="0">
                <a:latin typeface="Century Schoolbook" panose="02040604050505020304" pitchFamily="18" charset="0"/>
              </a:rPr>
              <a:t>Question du jury</a:t>
            </a:r>
            <a:endParaRPr lang="en-US" sz="3600" dirty="0">
              <a:latin typeface="Century Schoolbook" panose="02040604050505020304" pitchFamily="18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4D4E93D-ED9C-4AB3-A02E-C712B2453671}"/>
              </a:ext>
            </a:extLst>
          </p:cNvPr>
          <p:cNvSpPr txBox="1"/>
          <p:nvPr/>
        </p:nvSpPr>
        <p:spPr>
          <a:xfrm>
            <a:off x="1147649" y="1206354"/>
            <a:ext cx="106773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i="1" dirty="0">
                <a:latin typeface="Century Schoolbook" panose="02040604050505020304" pitchFamily="18" charset="0"/>
              </a:rPr>
              <a:t>Pourquoi a-t-on besoin du boson de Higgs ?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7B0D015-5DAD-4F86-A043-F690F5265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30</a:t>
            </a:fld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DE8FA3D-1CA6-4554-8B7D-9407F46885CB}"/>
              </a:ext>
            </a:extLst>
          </p:cNvPr>
          <p:cNvSpPr txBox="1"/>
          <p:nvPr/>
        </p:nvSpPr>
        <p:spPr>
          <a:xfrm>
            <a:off x="478302" y="1809969"/>
            <a:ext cx="113467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>
                <a:latin typeface="Century Schoolbook" panose="02040604050505020304" pitchFamily="18" charset="0"/>
              </a:rPr>
              <a:t>Transmission des interactions fondamentales par des particules médiatrices 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1DBE1E5-68CC-4B40-8C7E-7C36E7FAADDB}"/>
              </a:ext>
            </a:extLst>
          </p:cNvPr>
          <p:cNvSpPr txBox="1"/>
          <p:nvPr/>
        </p:nvSpPr>
        <p:spPr>
          <a:xfrm>
            <a:off x="481013" y="4863338"/>
            <a:ext cx="96154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>
                <a:latin typeface="Century Schoolbook" panose="02040604050505020304" pitchFamily="18" charset="0"/>
              </a:rPr>
              <a:t>Invariance des lois physiques par transformation de jauge </a:t>
            </a:r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157A84F6-B46F-4EAB-95E4-20654AB77790}"/>
              </a:ext>
            </a:extLst>
          </p:cNvPr>
          <p:cNvGrpSpPr/>
          <p:nvPr/>
        </p:nvGrpSpPr>
        <p:grpSpPr>
          <a:xfrm>
            <a:off x="1388272" y="2298913"/>
            <a:ext cx="9415457" cy="2438550"/>
            <a:chOff x="1388272" y="2423737"/>
            <a:chExt cx="9415457" cy="2438550"/>
          </a:xfrm>
        </p:grpSpPr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93EED225-E54A-4FCB-AD5C-004C9AA29563}"/>
                </a:ext>
              </a:extLst>
            </p:cNvPr>
            <p:cNvSpPr/>
            <p:nvPr/>
          </p:nvSpPr>
          <p:spPr>
            <a:xfrm>
              <a:off x="1388272" y="2423737"/>
              <a:ext cx="9415457" cy="243855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33F98FCE-E720-423C-BAA9-58A6B4DE1F77}"/>
                </a:ext>
              </a:extLst>
            </p:cNvPr>
            <p:cNvGrpSpPr/>
            <p:nvPr/>
          </p:nvGrpSpPr>
          <p:grpSpPr>
            <a:xfrm>
              <a:off x="8119968" y="2607667"/>
              <a:ext cx="2105063" cy="1663542"/>
              <a:chOff x="3900468" y="4407058"/>
              <a:chExt cx="2105063" cy="1663542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9AB3111-8541-4D6A-9B8C-9BB95E73AD57}"/>
                  </a:ext>
                </a:extLst>
              </p:cNvPr>
              <p:cNvSpPr/>
              <p:nvPr/>
            </p:nvSpPr>
            <p:spPr>
              <a:xfrm>
                <a:off x="3900468" y="4407058"/>
                <a:ext cx="2105063" cy="1663541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Groupe 23">
                <a:extLst>
                  <a:ext uri="{FF2B5EF4-FFF2-40B4-BE49-F238E27FC236}">
                    <a16:creationId xmlns:a16="http://schemas.microsoft.com/office/drawing/2014/main" id="{8691EF07-9F72-4873-988E-B1DBBBF30578}"/>
                  </a:ext>
                </a:extLst>
              </p:cNvPr>
              <p:cNvGrpSpPr/>
              <p:nvPr/>
            </p:nvGrpSpPr>
            <p:grpSpPr>
              <a:xfrm>
                <a:off x="3900468" y="4471769"/>
                <a:ext cx="2105063" cy="1598831"/>
                <a:chOff x="1045570" y="2717788"/>
                <a:chExt cx="2105063" cy="1598831"/>
              </a:xfrm>
            </p:grpSpPr>
            <p:pic>
              <p:nvPicPr>
                <p:cNvPr id="14" name="Image 13" descr="Une image contenant vert, herbe, voie, train&#10;&#10;Description générée automatiquement">
                  <a:extLst>
                    <a:ext uri="{FF2B5EF4-FFF2-40B4-BE49-F238E27FC236}">
                      <a16:creationId xmlns:a16="http://schemas.microsoft.com/office/drawing/2014/main" id="{9D8ACB0B-EC92-405A-8D4F-A498597495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879" t="29101" r="18842" b="46933"/>
                <a:stretch/>
              </p:blipFill>
              <p:spPr>
                <a:xfrm>
                  <a:off x="1659951" y="2717788"/>
                  <a:ext cx="876300" cy="952500"/>
                </a:xfrm>
                <a:prstGeom prst="rect">
                  <a:avLst/>
                </a:prstGeom>
              </p:spPr>
            </p:pic>
            <p:sp>
              <p:nvSpPr>
                <p:cNvPr id="4" name="ZoneTexte 3">
                  <a:extLst>
                    <a:ext uri="{FF2B5EF4-FFF2-40B4-BE49-F238E27FC236}">
                      <a16:creationId xmlns:a16="http://schemas.microsoft.com/office/drawing/2014/main" id="{E3E67E82-9981-4DC9-86C5-3D4E0EC196CA}"/>
                    </a:ext>
                  </a:extLst>
                </p:cNvPr>
                <p:cNvSpPr txBox="1"/>
                <p:nvPr/>
              </p:nvSpPr>
              <p:spPr>
                <a:xfrm>
                  <a:off x="1045570" y="3670288"/>
                  <a:ext cx="2105063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i="1" dirty="0">
                      <a:latin typeface="Century Schoolbook" panose="02040604050505020304" pitchFamily="18" charset="0"/>
                      <a:cs typeface="Arabic Typesetting" panose="03020402040406030203" pitchFamily="66" charset="-78"/>
                    </a:rPr>
                    <a:t>interaction</a:t>
                  </a:r>
                  <a:br>
                    <a:rPr lang="en-US" i="1" dirty="0">
                      <a:latin typeface="Century Schoolbook" panose="02040604050505020304" pitchFamily="18" charset="0"/>
                      <a:cs typeface="Arabic Typesetting" panose="03020402040406030203" pitchFamily="66" charset="-78"/>
                    </a:rPr>
                  </a:br>
                  <a:r>
                    <a:rPr lang="en-US" i="1" dirty="0" err="1">
                      <a:latin typeface="Century Schoolbook" panose="02040604050505020304" pitchFamily="18" charset="0"/>
                      <a:cs typeface="Arabic Typesetting" panose="03020402040406030203" pitchFamily="66" charset="-78"/>
                    </a:rPr>
                    <a:t>électromagnétique</a:t>
                  </a:r>
                  <a:endParaRPr lang="en-US" i="1" dirty="0">
                    <a:latin typeface="Century Schoolbook" panose="02040604050505020304" pitchFamily="18" charset="0"/>
                    <a:cs typeface="Arabic Typesetting" panose="03020402040406030203" pitchFamily="66" charset="-78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7708CE06-758F-49E3-BE44-388BADD38836}"/>
                    </a:ext>
                  </a:extLst>
                </p:cNvPr>
                <p:cNvSpPr/>
                <p:nvPr/>
              </p:nvSpPr>
              <p:spPr>
                <a:xfrm>
                  <a:off x="2033017" y="2865048"/>
                  <a:ext cx="8144287" cy="194123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342900" indent="-342900">
                    <a:buFont typeface="Courier New" panose="02070309020205020404" pitchFamily="49" charset="0"/>
                    <a:buChar char="o"/>
                  </a:pPr>
                  <a:r>
                    <a:rPr lang="fr-FR" sz="2200" dirty="0">
                      <a:latin typeface="Century Schoolbook" panose="02040604050505020304" pitchFamily="18" charset="0"/>
                    </a:rPr>
                    <a:t>photon </a:t>
                  </a:r>
                  <a14:m>
                    <m:oMath xmlns:m="http://schemas.openxmlformats.org/officeDocument/2006/math">
                      <m:r>
                        <a:rPr lang="fr-FR" sz="2200" i="1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fr-FR" sz="2200" dirty="0">
                      <a:latin typeface="Century Schoolbook" panose="02040604050505020304" pitchFamily="18" charset="0"/>
                    </a:rPr>
                    <a:t> rayonnement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fr-FR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2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fr-FR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fr-FR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2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a14:m>
                  <a:endParaRPr lang="fr-FR" sz="220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sz="2200">
                            <a:latin typeface="Cambria Math" panose="02040503050406030204" pitchFamily="18" charset="0"/>
                          </a:rPr>
                          <m:t>Δ</m:t>
                        </m:r>
                        <m:acc>
                          <m:accPr>
                            <m:chr m:val="⃗"/>
                            <m:ctrlPr>
                              <a:rPr lang="fr-FR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2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  <m:r>
                          <a:rPr lang="fr-FR" sz="2200" i="1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fr-FR" sz="22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2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fr-FR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200" i="1" dirty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fr-FR" sz="22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f>
                          <m:fPr>
                            <m:ctrlPr>
                              <a:rPr lang="fr-FR" sz="22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22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fr-FR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2200" i="1" dirty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acc>
                          </m:num>
                          <m:den>
                            <m:r>
                              <a:rPr lang="fr-FR" sz="22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fr-FR" sz="22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fr-FR" sz="2200" i="1" dirty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fr-FR" sz="22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2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acc>
                      </m:oMath>
                    </m:oMathPara>
                  </a14:m>
                  <a:endParaRPr lang="fr-FR" sz="2200" dirty="0">
                    <a:latin typeface="Century Schoolbook" panose="02040604050505020304" pitchFamily="18" charset="0"/>
                  </a:endParaRPr>
                </a:p>
                <a:p>
                  <a:pPr marL="342900" indent="-342900">
                    <a:buFont typeface="Courier New" panose="02070309020205020404" pitchFamily="49" charset="0"/>
                    <a:buChar char="o"/>
                  </a:pPr>
                  <a:r>
                    <a:rPr lang="fr-FR" sz="2200" dirty="0">
                      <a:latin typeface="Century Schoolbook" panose="02040604050505020304" pitchFamily="18" charset="0"/>
                    </a:rPr>
                    <a:t>potentiel scalaire </a:t>
                  </a:r>
                  <a14:m>
                    <m:oMath xmlns:m="http://schemas.openxmlformats.org/officeDocument/2006/math">
                      <m:r>
                        <a:rPr lang="fr-FR" sz="2200" i="1" dirty="0">
                          <a:latin typeface="Cambria Math" panose="02040503050406030204" pitchFamily="18" charset="0"/>
                        </a:rPr>
                        <m:t>𝑉</m:t>
                      </m:r>
                    </m:oMath>
                  </a14:m>
                  <a:r>
                    <a:rPr lang="fr-FR" sz="2200" dirty="0">
                      <a:latin typeface="Century Schoolbook" panose="02040604050505020304" pitchFamily="18" charset="0"/>
                    </a:rPr>
                    <a:t> et potentiel vecteur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22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2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a14:m>
                  <a:endParaRPr lang="fr-FR" sz="2200" i="1" dirty="0">
                    <a:latin typeface="Cambria Math" panose="02040503050406030204" pitchFamily="18" charset="0"/>
                  </a:endParaRPr>
                </a:p>
                <a:p>
                  <a:pPr marL="623888" indent="-268288"/>
                  <a14:m>
                    <m:oMath xmlns:m="http://schemas.openxmlformats.org/officeDocument/2006/math">
                      <m:r>
                        <a:rPr lang="fr-FR" sz="2200" i="1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fr-FR" sz="2200" dirty="0">
                      <a:latin typeface="Century Schoolbook" panose="02040604050505020304" pitchFamily="18" charset="0"/>
                    </a:rPr>
                    <a:t> transformations de jauge et invariance </a:t>
                  </a:r>
                  <a:r>
                    <a:rPr lang="fr-FR" sz="2200" dirty="0" err="1">
                      <a:latin typeface="Century Schoolbook" panose="02040604050505020304" pitchFamily="18" charset="0"/>
                    </a:rPr>
                    <a:t>éq</a:t>
                  </a:r>
                  <a:r>
                    <a:rPr lang="fr-FR" sz="2200" dirty="0">
                      <a:latin typeface="Century Schoolbook" panose="02040604050505020304" pitchFamily="18" charset="0"/>
                    </a:rPr>
                    <a:t>. de Maxwell.</a:t>
                  </a: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7708CE06-758F-49E3-BE44-388BADD388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3017" y="2865048"/>
                  <a:ext cx="8144287" cy="1941237"/>
                </a:xfrm>
                <a:prstGeom prst="rect">
                  <a:avLst/>
                </a:prstGeom>
                <a:blipFill>
                  <a:blip r:embed="rId3"/>
                  <a:stretch>
                    <a:fillRect l="-898" b="-53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8258DD95-2B8E-4BEB-B517-D1DB321468F7}"/>
                </a:ext>
              </a:extLst>
            </p:cNvPr>
            <p:cNvSpPr txBox="1"/>
            <p:nvPr/>
          </p:nvSpPr>
          <p:spPr>
            <a:xfrm>
              <a:off x="1616807" y="2496764"/>
              <a:ext cx="14430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i="1" dirty="0" err="1">
                  <a:latin typeface="Century Schoolbook" panose="02040604050505020304" pitchFamily="18" charset="0"/>
                </a:rPr>
                <a:t>Exemple</a:t>
              </a:r>
              <a:r>
                <a:rPr lang="en-US" sz="2200" i="1" dirty="0">
                  <a:latin typeface="Century Schoolbook" panose="02040604050505020304" pitchFamily="18" charset="0"/>
                </a:rPr>
                <a:t> 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406909B-2478-4538-AD3F-6090714BF4BB}"/>
                  </a:ext>
                </a:extLst>
              </p:cNvPr>
              <p:cNvSpPr/>
              <p:nvPr/>
            </p:nvSpPr>
            <p:spPr>
              <a:xfrm>
                <a:off x="3374742" y="5264092"/>
                <a:ext cx="5442516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⇔</m:t>
                    </m:r>
                    <m:r>
                      <a:rPr lang="fr-FR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2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particules médiatrices de masse nulle</a:t>
                </a:r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406909B-2478-4538-AD3F-6090714BF4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742" y="5264092"/>
                <a:ext cx="5442516" cy="430887"/>
              </a:xfrm>
              <a:prstGeom prst="rect">
                <a:avLst/>
              </a:prstGeom>
              <a:blipFill>
                <a:blip r:embed="rId4"/>
                <a:stretch>
                  <a:fillRect t="-12857" r="-56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ADA7740F-9041-4947-88D8-A949B31B0350}"/>
              </a:ext>
            </a:extLst>
          </p:cNvPr>
          <p:cNvGrpSpPr/>
          <p:nvPr/>
        </p:nvGrpSpPr>
        <p:grpSpPr>
          <a:xfrm>
            <a:off x="1928851" y="5788026"/>
            <a:ext cx="8318269" cy="933449"/>
            <a:chOff x="838200" y="5788026"/>
            <a:chExt cx="8318269" cy="933449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9261CBD0-9755-48DB-88A1-1B2DB6E36830}"/>
                </a:ext>
              </a:extLst>
            </p:cNvPr>
            <p:cNvGrpSpPr/>
            <p:nvPr/>
          </p:nvGrpSpPr>
          <p:grpSpPr>
            <a:xfrm>
              <a:off x="838200" y="5788026"/>
              <a:ext cx="1752600" cy="933449"/>
              <a:chOff x="9172499" y="5152509"/>
              <a:chExt cx="1752600" cy="933449"/>
            </a:xfrm>
          </p:grpSpPr>
          <p:pic>
            <p:nvPicPr>
              <p:cNvPr id="19" name="Image 18" descr="Une image contenant vert, herbe, voie, train&#10;&#10;Description générée automatiquement">
                <a:extLst>
                  <a:ext uri="{FF2B5EF4-FFF2-40B4-BE49-F238E27FC236}">
                    <a16:creationId xmlns:a16="http://schemas.microsoft.com/office/drawing/2014/main" id="{C5CE41E6-234B-42AC-9867-D26BF6AC39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879" t="52707" r="18842" b="23915"/>
              <a:stretch/>
            </p:blipFill>
            <p:spPr>
              <a:xfrm>
                <a:off x="10048799" y="5156836"/>
                <a:ext cx="876300" cy="929122"/>
              </a:xfrm>
              <a:prstGeom prst="rect">
                <a:avLst/>
              </a:prstGeom>
            </p:spPr>
          </p:pic>
          <p:pic>
            <p:nvPicPr>
              <p:cNvPr id="20" name="Image 19" descr="Une image contenant vert, herbe, voie, train&#10;&#10;Description générée automatiquement">
                <a:extLst>
                  <a:ext uri="{FF2B5EF4-FFF2-40B4-BE49-F238E27FC236}">
                    <a16:creationId xmlns:a16="http://schemas.microsoft.com/office/drawing/2014/main" id="{32DFF555-4E57-475E-BBF5-0CE7BB1480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879" t="76513" r="18842"/>
              <a:stretch/>
            </p:blipFill>
            <p:spPr>
              <a:xfrm>
                <a:off x="9172499" y="5152509"/>
                <a:ext cx="876300" cy="933449"/>
              </a:xfrm>
              <a:prstGeom prst="rect">
                <a:avLst/>
              </a:prstGeom>
            </p:spPr>
          </p:pic>
        </p:grpSp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03F4A1B9-9ED8-44F5-AC80-F40E7ADD707A}"/>
                </a:ext>
              </a:extLst>
            </p:cNvPr>
            <p:cNvCxnSpPr/>
            <p:nvPr/>
          </p:nvCxnSpPr>
          <p:spPr>
            <a:xfrm>
              <a:off x="2827607" y="6356350"/>
              <a:ext cx="12801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1D31C719-7878-487B-9DD7-7C59CF5B617C}"/>
                </a:ext>
              </a:extLst>
            </p:cNvPr>
            <p:cNvSpPr txBox="1"/>
            <p:nvPr/>
          </p:nvSpPr>
          <p:spPr>
            <a:xfrm>
              <a:off x="4364773" y="6084904"/>
              <a:ext cx="479169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err="1">
                  <a:latin typeface="Century Schoolbook" panose="02040604050505020304" pitchFamily="18" charset="0"/>
                </a:rPr>
                <a:t>mécanisme</a:t>
              </a:r>
              <a:r>
                <a:rPr lang="en-US" sz="2200" dirty="0">
                  <a:latin typeface="Century Schoolbook" panose="02040604050505020304" pitchFamily="18" charset="0"/>
                </a:rPr>
                <a:t> de </a:t>
              </a:r>
              <a:r>
                <a:rPr lang="en-US" sz="2200" dirty="0" err="1">
                  <a:latin typeface="Century Schoolbook" panose="02040604050505020304" pitchFamily="18" charset="0"/>
                </a:rPr>
                <a:t>Brout</a:t>
              </a:r>
              <a:r>
                <a:rPr lang="en-US" sz="2200" dirty="0">
                  <a:latin typeface="Century Schoolbook" panose="02040604050505020304" pitchFamily="18" charset="0"/>
                </a:rPr>
                <a:t>-Englert-Higgs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1032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itre 1">
            <a:extLst>
              <a:ext uri="{FF2B5EF4-FFF2-40B4-BE49-F238E27FC236}">
                <a16:creationId xmlns:a16="http://schemas.microsoft.com/office/drawing/2014/main" id="{8233A12E-BB8F-4271-81D8-9E2A4A4D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3" y="384175"/>
            <a:ext cx="10395658" cy="1022350"/>
          </a:xfrm>
        </p:spPr>
        <p:txBody>
          <a:bodyPr>
            <a:noAutofit/>
          </a:bodyPr>
          <a:lstStyle/>
          <a:p>
            <a:r>
              <a:rPr lang="fr-FR" sz="3600" dirty="0">
                <a:latin typeface="Century Schoolbook" panose="02040604050505020304" pitchFamily="18" charset="0"/>
              </a:rPr>
              <a:t>Question du jury</a:t>
            </a:r>
            <a:endParaRPr lang="en-US" sz="3600" dirty="0">
              <a:latin typeface="Century Schoolbook" panose="02040604050505020304" pitchFamily="18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4D4E93D-ED9C-4AB3-A02E-C712B2453671}"/>
              </a:ext>
            </a:extLst>
          </p:cNvPr>
          <p:cNvSpPr txBox="1"/>
          <p:nvPr/>
        </p:nvSpPr>
        <p:spPr>
          <a:xfrm>
            <a:off x="1147649" y="1206354"/>
            <a:ext cx="106773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i="1" dirty="0">
                <a:latin typeface="Century Schoolbook" panose="02040604050505020304" pitchFamily="18" charset="0"/>
              </a:rPr>
              <a:t>Mécanisme de Brout-Englert-Higgs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7B0D015-5DAD-4F86-A043-F690F5265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DE8FA3D-1CA6-4554-8B7D-9407F46885CB}"/>
                  </a:ext>
                </a:extLst>
              </p:cNvPr>
              <p:cNvSpPr txBox="1"/>
              <p:nvPr/>
            </p:nvSpPr>
            <p:spPr>
              <a:xfrm>
                <a:off x="478302" y="1992849"/>
                <a:ext cx="11346724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2200" dirty="0">
                    <a:latin typeface="Century Schoolbook" panose="02040604050505020304" pitchFamily="18" charset="0"/>
                  </a:rPr>
                  <a:t>Interaction avec le boson de Higgs </a:t>
                </a:r>
                <a14:m>
                  <m:oMath xmlns:m="http://schemas.openxmlformats.org/officeDocument/2006/math"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FR" sz="2200" dirty="0">
                    <a:latin typeface="Century Schoolbook" panose="02040604050505020304" pitchFamily="18" charset="0"/>
                  </a:rPr>
                  <a:t> particules élémentaires acquièrent leur masse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sz="1200" dirty="0">
                  <a:latin typeface="Century Schoolbook" panose="020406040505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2200" dirty="0">
                    <a:latin typeface="Century Schoolbook" panose="02040604050505020304" pitchFamily="18" charset="0"/>
                  </a:rPr>
                  <a:t>L’état du vide (quantique) connait une transition de phase lors de la brisure de symétrie </a:t>
                </a:r>
                <a:r>
                  <a:rPr lang="fr-FR" sz="2200" dirty="0" err="1">
                    <a:latin typeface="Century Schoolbook" panose="02040604050505020304" pitchFamily="18" charset="0"/>
                  </a:rPr>
                  <a:t>électro-faible</a:t>
                </a:r>
                <a:r>
                  <a:rPr lang="fr-FR" sz="2200" dirty="0">
                    <a:latin typeface="Century Schoolbook" panose="02040604050505020304" pitchFamily="18" charset="0"/>
                  </a:rPr>
                  <a:t> aux premiers instants de l’univers. </a:t>
                </a: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DE8FA3D-1CA6-4554-8B7D-9407F4688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02" y="1992849"/>
                <a:ext cx="11346724" cy="1292662"/>
              </a:xfrm>
              <a:prstGeom prst="rect">
                <a:avLst/>
              </a:prstGeom>
              <a:blipFill>
                <a:blip r:embed="rId2"/>
                <a:stretch>
                  <a:fillRect l="-591" t="-3302" b="-8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78E5B694-636F-4110-82AF-130545124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703" y="3757156"/>
            <a:ext cx="4640594" cy="264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4203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itre 1">
            <a:extLst>
              <a:ext uri="{FF2B5EF4-FFF2-40B4-BE49-F238E27FC236}">
                <a16:creationId xmlns:a16="http://schemas.microsoft.com/office/drawing/2014/main" id="{8233A12E-BB8F-4271-81D8-9E2A4A4D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3" y="384175"/>
            <a:ext cx="10395658" cy="1022350"/>
          </a:xfrm>
        </p:spPr>
        <p:txBody>
          <a:bodyPr>
            <a:noAutofit/>
          </a:bodyPr>
          <a:lstStyle/>
          <a:p>
            <a:r>
              <a:rPr lang="fr-FR" sz="3600" dirty="0">
                <a:latin typeface="Century Schoolbook" panose="02040604050505020304" pitchFamily="18" charset="0"/>
              </a:rPr>
              <a:t>Question du jury</a:t>
            </a:r>
            <a:endParaRPr lang="en-US" sz="3600" dirty="0">
              <a:latin typeface="Century Schoolbook" panose="02040604050505020304" pitchFamily="18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7B0D015-5DAD-4F86-A043-F690F5265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32</a:t>
            </a:fld>
            <a:endParaRPr lang="en-US"/>
          </a:p>
        </p:txBody>
      </p:sp>
      <p:pic>
        <p:nvPicPr>
          <p:cNvPr id="4" name="Image 3" descr="Une image contenant rue, homme&#10;&#10;Description générée automatiquement">
            <a:extLst>
              <a:ext uri="{FF2B5EF4-FFF2-40B4-BE49-F238E27FC236}">
                <a16:creationId xmlns:a16="http://schemas.microsoft.com/office/drawing/2014/main" id="{68D9A3C2-3B07-4F44-A76C-343FBE2B6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441" y="1685023"/>
            <a:ext cx="8907118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781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itre 1">
            <a:extLst>
              <a:ext uri="{FF2B5EF4-FFF2-40B4-BE49-F238E27FC236}">
                <a16:creationId xmlns:a16="http://schemas.microsoft.com/office/drawing/2014/main" id="{8233A12E-BB8F-4271-81D8-9E2A4A4D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3" y="384175"/>
            <a:ext cx="10395658" cy="1022350"/>
          </a:xfrm>
        </p:spPr>
        <p:txBody>
          <a:bodyPr>
            <a:noAutofit/>
          </a:bodyPr>
          <a:lstStyle/>
          <a:p>
            <a:r>
              <a:rPr lang="fr-FR" sz="3600" dirty="0">
                <a:latin typeface="Century Schoolbook" panose="02040604050505020304" pitchFamily="18" charset="0"/>
              </a:rPr>
              <a:t>Pendule conique</a:t>
            </a:r>
            <a:endParaRPr lang="en-US" sz="3600" dirty="0">
              <a:latin typeface="Century Schoolbook" panose="02040604050505020304" pitchFamily="18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7B0D015-5DAD-4F86-A043-F690F5265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33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5076F7F-8A0E-4F1D-8AAC-213CEFA96E49}"/>
                  </a:ext>
                </a:extLst>
              </p:cNvPr>
              <p:cNvSpPr txBox="1"/>
              <p:nvPr/>
            </p:nvSpPr>
            <p:spPr>
              <a:xfrm flipH="1">
                <a:off x="1155380" y="1646597"/>
                <a:ext cx="10000299" cy="967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𝑚𝑔</m:t>
                          </m:r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unc>
                            <m:funcPr>
                              <m:ctrlP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22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fr-FR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2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fr-FR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fr-FR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22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fr-FR" sz="2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fr-FR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func>
                            <m:funcPr>
                              <m:ctrlP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fr-FR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22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fr-FR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fr-FR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200" i="1">
                              <a:latin typeface="Cambria Math" panose="02040503050406030204" pitchFamily="18" charset="0"/>
                            </a:rPr>
                            <m:t>𝑚𝑔</m:t>
                          </m:r>
                          <m:r>
                            <a:rPr lang="fr-FR" sz="2200" i="1">
                              <a:latin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fr-FR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fr-FR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2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p>
                                      <m:r>
                                        <a:rPr lang="fr-FR" sz="2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fr-FR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FR" sz="22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fr-FR" sz="2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fr-FR" sz="2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2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fr-FR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200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  <m:sSup>
                                    <m:sSupPr>
                                      <m:ctrlPr>
                                        <a:rPr lang="fr-FR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2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p>
                                      <m:r>
                                        <a:rPr lang="fr-FR" sz="2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fr-FR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FR" sz="22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fr-FR" sz="2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fr-FR" sz="2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5076F7F-8A0E-4F1D-8AAC-213CEFA96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155380" y="1646597"/>
                <a:ext cx="10000299" cy="9673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age 12">
            <a:extLst>
              <a:ext uri="{FF2B5EF4-FFF2-40B4-BE49-F238E27FC236}">
                <a16:creationId xmlns:a16="http://schemas.microsoft.com/office/drawing/2014/main" id="{A153D35C-741B-4372-945E-91A661DB8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42" y="2889743"/>
            <a:ext cx="6152201" cy="18893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5F700F3-012F-4997-90B6-7479270419E8}"/>
                  </a:ext>
                </a:extLst>
              </p:cNvPr>
              <p:cNvSpPr txBox="1"/>
              <p:nvPr/>
            </p:nvSpPr>
            <p:spPr>
              <a:xfrm flipH="1">
                <a:off x="6886575" y="3429000"/>
                <a:ext cx="442150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entury Schoolbook" panose="02040604050505020304" pitchFamily="18" charset="0"/>
                  </a:rPr>
                  <a:t>Pour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Century Schoolbook" panose="02040604050505020304" pitchFamily="18" charset="0"/>
                  </a:rPr>
                  <a:t>, unique minimum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latin typeface="Century Schoolbook" panose="02040604050505020304" pitchFamily="18" charset="0"/>
                  </a:rPr>
                  <a:t>.</a:t>
                </a:r>
              </a:p>
              <a:p>
                <a:r>
                  <a:rPr lang="en-US" dirty="0">
                    <a:latin typeface="Century Schoolbook" panose="02040604050505020304" pitchFamily="18" charset="0"/>
                  </a:rPr>
                  <a:t>Pour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Century Schoolbook" panose="02040604050505020304" pitchFamily="18" charset="0"/>
                  </a:rPr>
                  <a:t>, deux minima :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>
                    <a:latin typeface="Century Schoolbook" panose="020406040505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5F700F3-012F-4997-90B6-747927041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886575" y="3429000"/>
                <a:ext cx="4421506" cy="646331"/>
              </a:xfrm>
              <a:prstGeom prst="rect">
                <a:avLst/>
              </a:prstGeom>
              <a:blipFill>
                <a:blip r:embed="rId4"/>
                <a:stretch>
                  <a:fillRect l="-1241" t="-5660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4F504C26-0064-442D-83E8-731E40375D14}"/>
                  </a:ext>
                </a:extLst>
              </p:cNvPr>
              <p:cNvSpPr txBox="1"/>
              <p:nvPr/>
            </p:nvSpPr>
            <p:spPr>
              <a:xfrm>
                <a:off x="587839" y="4890353"/>
                <a:ext cx="10127786" cy="1498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dirty="0">
                    <a:latin typeface="Century Schoolbook" panose="02040604050505020304" pitchFamily="18" charset="0"/>
                  </a:rPr>
                  <a:t>Ces figures montrent l'analogie entre bifurcations et théorie de Landau des transitions de phase, l'énergie potentielle tenant ici lieu d'énergie libre. L'analogie est obtenue en prenant l'angle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latin typeface="Century Schoolbook" panose="02040604050505020304" pitchFamily="18" charset="0"/>
                  </a:rPr>
                  <a:t> </a:t>
                </a:r>
                <a:r>
                  <a:rPr lang="fr-FR" dirty="0">
                    <a:latin typeface="Century Schoolbook" panose="02040604050505020304" pitchFamily="18" charset="0"/>
                  </a:rPr>
                  <a:t>comme l'analogue du paramètre d'ordre dans les théories de Landau et la théorie 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fr-FR" dirty="0">
                    <a:latin typeface="Century Schoolbook" panose="02040604050505020304" pitchFamily="18" charset="0"/>
                  </a:rPr>
                  <a:t> est obtenue par un développement limité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latin typeface="Century Schoolbook" panose="02040604050505020304" pitchFamily="18" charset="0"/>
                  </a:rPr>
                  <a:t> </a:t>
                </a:r>
                <a:r>
                  <a:rPr lang="fr-FR" dirty="0">
                    <a:latin typeface="Century Schoolbook" panose="02040604050505020304" pitchFamily="18" charset="0"/>
                  </a:rPr>
                  <a:t>pour des petits angles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latin typeface="Century Schoolbook" panose="02040604050505020304" pitchFamily="18" charset="0"/>
                  </a:rPr>
                  <a:t>.</a:t>
                </a:r>
                <a:r>
                  <a:rPr lang="fr-FR" dirty="0">
                    <a:latin typeface="Century Schoolbook" panose="02040604050505020304" pitchFamily="18" charset="0"/>
                  </a:rPr>
                  <a:t> [Attention à la limite de l'analogie : le coefficient du terme 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dirty="0">
                    <a:latin typeface="Century Schoolbook" panose="02040604050505020304" pitchFamily="18" charset="0"/>
                  </a:rPr>
                  <a:t> depend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>
                    <a:latin typeface="Century Schoolbook" panose="02040604050505020304" pitchFamily="18" charset="0"/>
                  </a:rPr>
                  <a:t>.]</a:t>
                </a:r>
              </a:p>
            </p:txBody>
          </p:sp>
        </mc:Choice>
        <mc:Fallback xmlns="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4F504C26-0064-442D-83E8-731E40375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39" y="4890353"/>
                <a:ext cx="10127786" cy="1498744"/>
              </a:xfrm>
              <a:prstGeom prst="rect">
                <a:avLst/>
              </a:prstGeom>
              <a:blipFill>
                <a:blip r:embed="rId5"/>
                <a:stretch>
                  <a:fillRect l="-481" t="-2033" r="-481" b="-5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62113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itre 1">
            <a:extLst>
              <a:ext uri="{FF2B5EF4-FFF2-40B4-BE49-F238E27FC236}">
                <a16:creationId xmlns:a16="http://schemas.microsoft.com/office/drawing/2014/main" id="{8233A12E-BB8F-4271-81D8-9E2A4A4D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3" y="384175"/>
            <a:ext cx="10395658" cy="1022350"/>
          </a:xfrm>
        </p:spPr>
        <p:txBody>
          <a:bodyPr>
            <a:noAutofit/>
          </a:bodyPr>
          <a:lstStyle/>
          <a:p>
            <a:r>
              <a:rPr lang="fr-FR" sz="3600" dirty="0">
                <a:latin typeface="Century Schoolbook" panose="02040604050505020304" pitchFamily="18" charset="0"/>
              </a:rPr>
              <a:t>Question du jury</a:t>
            </a:r>
            <a:endParaRPr lang="en-US" sz="3600" dirty="0">
              <a:latin typeface="Century Schoolbook" panose="02040604050505020304" pitchFamily="18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857AAC9-1F20-45FF-8605-4B5C62D57853}"/>
              </a:ext>
            </a:extLst>
          </p:cNvPr>
          <p:cNvSpPr txBox="1"/>
          <p:nvPr/>
        </p:nvSpPr>
        <p:spPr>
          <a:xfrm>
            <a:off x="478302" y="2284531"/>
            <a:ext cx="5662382" cy="1107996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200" dirty="0">
                <a:latin typeface="Century Schoolbook" panose="02040604050505020304" pitchFamily="18" charset="0"/>
              </a:rPr>
              <a:t>À propos du programme de terminale 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200" dirty="0">
                <a:latin typeface="Century Schoolbook" panose="02040604050505020304" pitchFamily="18" charset="0"/>
              </a:rPr>
              <a:t>Interférences et interférométrie 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200" dirty="0">
                <a:latin typeface="Century Schoolbook" panose="02040604050505020304" pitchFamily="18" charset="0"/>
              </a:rPr>
              <a:t>Limites de la mécanique newtonienne.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B362402-5F3D-4A5A-98C0-96342012D0CE}"/>
              </a:ext>
            </a:extLst>
          </p:cNvPr>
          <p:cNvSpPr txBox="1"/>
          <p:nvPr/>
        </p:nvSpPr>
        <p:spPr>
          <a:xfrm>
            <a:off x="7559889" y="2115254"/>
            <a:ext cx="4151670" cy="144655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fr-FR" sz="2200" dirty="0">
                <a:latin typeface="Century Schoolbook" panose="02040604050505020304" pitchFamily="18" charset="0"/>
              </a:rPr>
              <a:t>Prérequis 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200" dirty="0">
                <a:latin typeface="Century Schoolbook" panose="02040604050505020304" pitchFamily="18" charset="0"/>
              </a:rPr>
              <a:t>Franges d’interférence 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200" dirty="0">
                <a:latin typeface="Century Schoolbook" panose="02040604050505020304" pitchFamily="18" charset="0"/>
              </a:rPr>
              <a:t>Ondes électromagnétiques 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200" dirty="0">
                <a:latin typeface="Century Schoolbook" panose="02040604050505020304" pitchFamily="18" charset="0"/>
              </a:rPr>
              <a:t>Mécanique et gravitation.</a:t>
            </a:r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92021362-DC98-43B3-8FD4-60B1EB16277B}"/>
              </a:ext>
            </a:extLst>
          </p:cNvPr>
          <p:cNvSpPr/>
          <p:nvPr/>
        </p:nvSpPr>
        <p:spPr>
          <a:xfrm>
            <a:off x="6330462" y="2752677"/>
            <a:ext cx="998806" cy="228228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C82341B-4747-4E1A-9CD4-BD62094838B4}"/>
              </a:ext>
            </a:extLst>
          </p:cNvPr>
          <p:cNvSpPr txBox="1"/>
          <p:nvPr/>
        </p:nvSpPr>
        <p:spPr>
          <a:xfrm>
            <a:off x="478302" y="4223193"/>
            <a:ext cx="108461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200" dirty="0">
                <a:latin typeface="Century Schoolbook" panose="02040604050505020304" pitchFamily="18" charset="0"/>
              </a:rPr>
              <a:t>Objectif et intérêt pédagogiques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200" dirty="0">
                <a:latin typeface="Century Schoolbook" panose="02040604050505020304" pitchFamily="18" charset="0"/>
              </a:rPr>
              <a:t>Mettre en relation différents thèmes du programme 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200" dirty="0">
                <a:latin typeface="Century Schoolbook" panose="02040604050505020304" pitchFamily="18" charset="0"/>
              </a:rPr>
              <a:t>Initier les élèves à la physique moderne à travers l’actualité scientifique. 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4D4E93D-ED9C-4AB3-A02E-C712B2453671}"/>
              </a:ext>
            </a:extLst>
          </p:cNvPr>
          <p:cNvSpPr txBox="1"/>
          <p:nvPr/>
        </p:nvSpPr>
        <p:spPr>
          <a:xfrm>
            <a:off x="1147649" y="1206354"/>
            <a:ext cx="106773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i="1" dirty="0">
                <a:latin typeface="Century Schoolbook" panose="02040604050505020304" pitchFamily="18" charset="0"/>
              </a:rPr>
              <a:t>Ondes gravitationnelles au lycée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7B0D015-5DAD-4F86-A043-F690F5265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9906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itre 1">
            <a:extLst>
              <a:ext uri="{FF2B5EF4-FFF2-40B4-BE49-F238E27FC236}">
                <a16:creationId xmlns:a16="http://schemas.microsoft.com/office/drawing/2014/main" id="{8233A12E-BB8F-4271-81D8-9E2A4A4D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3" y="384175"/>
            <a:ext cx="10395658" cy="1022350"/>
          </a:xfrm>
        </p:spPr>
        <p:txBody>
          <a:bodyPr>
            <a:noAutofit/>
          </a:bodyPr>
          <a:lstStyle/>
          <a:p>
            <a:r>
              <a:rPr lang="fr-FR" sz="3600" dirty="0">
                <a:latin typeface="Century Schoolbook" panose="02040604050505020304" pitchFamily="18" charset="0"/>
              </a:rPr>
              <a:t>Question du jury</a:t>
            </a:r>
            <a:endParaRPr lang="en-US" sz="3600" dirty="0">
              <a:latin typeface="Century Schoolbook" panose="02040604050505020304" pitchFamily="18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C82341B-4747-4E1A-9CD4-BD62094838B4}"/>
              </a:ext>
            </a:extLst>
          </p:cNvPr>
          <p:cNvSpPr txBox="1"/>
          <p:nvPr/>
        </p:nvSpPr>
        <p:spPr>
          <a:xfrm>
            <a:off x="478302" y="2126389"/>
            <a:ext cx="1108534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200" dirty="0">
                <a:latin typeface="Century Schoolbook" panose="02040604050505020304" pitchFamily="18" charset="0"/>
              </a:rPr>
              <a:t>Prérequis 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fr-FR" sz="2200" dirty="0">
                <a:latin typeface="Century Schoolbook" panose="02040604050505020304" pitchFamily="18" charset="0"/>
              </a:rPr>
              <a:t>Ondes électromagnétiques ;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fr-FR" sz="2200" dirty="0">
                <a:latin typeface="Century Schoolbook" panose="02040604050505020304" pitchFamily="18" charset="0"/>
              </a:rPr>
              <a:t>Franges d’interférence ;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fr-FR" sz="2200" dirty="0">
                <a:latin typeface="Century Schoolbook" panose="02040604050505020304" pitchFamily="18" charset="0"/>
              </a:rPr>
              <a:t>Mécanique et gravitation.</a:t>
            </a:r>
          </a:p>
          <a:p>
            <a:endParaRPr lang="fr-FR" sz="1200" dirty="0">
              <a:latin typeface="Century Schoolbook" panose="020406040505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200" dirty="0">
                <a:latin typeface="Century Schoolbook" panose="02040604050505020304" pitchFamily="18" charset="0"/>
              </a:rPr>
              <a:t>Objectif et intérêt pédagogiques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200" dirty="0">
                <a:latin typeface="Century Schoolbook" panose="02040604050505020304" pitchFamily="18" charset="0"/>
              </a:rPr>
              <a:t>mettre en relation différents thèmes du programme 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200" dirty="0">
                <a:latin typeface="Century Schoolbook" panose="02040604050505020304" pitchFamily="18" charset="0"/>
              </a:rPr>
              <a:t>initier les élèves à la physique </a:t>
            </a:r>
            <a:r>
              <a:rPr lang="fr-FR" sz="2200" dirty="0" err="1">
                <a:latin typeface="Century Schoolbook" panose="02040604050505020304" pitchFamily="18" charset="0"/>
              </a:rPr>
              <a:t>contmporaine</a:t>
            </a:r>
            <a:r>
              <a:rPr lang="fr-FR" sz="2200" dirty="0">
                <a:latin typeface="Century Schoolbook" panose="02040604050505020304" pitchFamily="18" charset="0"/>
              </a:rPr>
              <a:t> à travers l’actualité scientifique. 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4D4E93D-ED9C-4AB3-A02E-C712B2453671}"/>
              </a:ext>
            </a:extLst>
          </p:cNvPr>
          <p:cNvSpPr txBox="1"/>
          <p:nvPr/>
        </p:nvSpPr>
        <p:spPr>
          <a:xfrm>
            <a:off x="1147649" y="1206354"/>
            <a:ext cx="106773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i="1" dirty="0">
                <a:latin typeface="Century Schoolbook" panose="02040604050505020304" pitchFamily="18" charset="0"/>
              </a:rPr>
              <a:t>Expliquer les ondes gravitationnelles en CPGE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7B0D015-5DAD-4F86-A043-F690F5265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36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itre 1">
            <a:extLst>
              <a:ext uri="{FF2B5EF4-FFF2-40B4-BE49-F238E27FC236}">
                <a16:creationId xmlns:a16="http://schemas.microsoft.com/office/drawing/2014/main" id="{8233A12E-BB8F-4271-81D8-9E2A4A4D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3" y="384175"/>
            <a:ext cx="10395658" cy="1022350"/>
          </a:xfrm>
        </p:spPr>
        <p:txBody>
          <a:bodyPr>
            <a:noAutofit/>
          </a:bodyPr>
          <a:lstStyle/>
          <a:p>
            <a:r>
              <a:rPr lang="fr-FR" sz="3600" dirty="0">
                <a:latin typeface="Century Schoolbook" panose="02040604050505020304" pitchFamily="18" charset="0"/>
              </a:rPr>
              <a:t>Question du jury</a:t>
            </a:r>
            <a:endParaRPr lang="en-US" sz="3600" dirty="0">
              <a:latin typeface="Century Schoolbook" panose="02040604050505020304" pitchFamily="18" charset="0"/>
            </a:endParaRP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8D88AA43-2548-457B-8C6C-330620174C05}"/>
              </a:ext>
            </a:extLst>
          </p:cNvPr>
          <p:cNvGrpSpPr/>
          <p:nvPr/>
        </p:nvGrpSpPr>
        <p:grpSpPr>
          <a:xfrm>
            <a:off x="309489" y="1935169"/>
            <a:ext cx="11573022" cy="1414697"/>
            <a:chOff x="309489" y="1406525"/>
            <a:chExt cx="11573022" cy="1414697"/>
          </a:xfrm>
        </p:grpSpPr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8A1607C8-5B79-4510-981C-3B08D8B63D06}"/>
                </a:ext>
              </a:extLst>
            </p:cNvPr>
            <p:cNvGrpSpPr/>
            <p:nvPr/>
          </p:nvGrpSpPr>
          <p:grpSpPr>
            <a:xfrm>
              <a:off x="309489" y="1406525"/>
              <a:ext cx="6822831" cy="1414697"/>
              <a:chOff x="309489" y="1406525"/>
              <a:chExt cx="6822831" cy="1414697"/>
            </a:xfrm>
          </p:grpSpPr>
          <p:sp>
            <p:nvSpPr>
              <p:cNvPr id="9" name="Rectangle : coins arrondis 8">
                <a:extLst>
                  <a:ext uri="{FF2B5EF4-FFF2-40B4-BE49-F238E27FC236}">
                    <a16:creationId xmlns:a16="http://schemas.microsoft.com/office/drawing/2014/main" id="{D90336CA-D69E-4BDD-AB14-4E844446002A}"/>
                  </a:ext>
                </a:extLst>
              </p:cNvPr>
              <p:cNvSpPr/>
              <p:nvPr/>
            </p:nvSpPr>
            <p:spPr>
              <a:xfrm>
                <a:off x="309489" y="1406525"/>
                <a:ext cx="6822831" cy="1414697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79DE789C-302B-467C-BA37-7C68A0A693C6}"/>
                  </a:ext>
                </a:extLst>
              </p:cNvPr>
              <p:cNvSpPr txBox="1"/>
              <p:nvPr/>
            </p:nvSpPr>
            <p:spPr>
              <a:xfrm>
                <a:off x="478302" y="1561977"/>
                <a:ext cx="310896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200" dirty="0">
                    <a:latin typeface="Century Schoolbook" panose="02040604050505020304" pitchFamily="18" charset="0"/>
                  </a:rPr>
                  <a:t>Pour Newton :</a:t>
                </a:r>
              </a:p>
              <a:p>
                <a:pPr algn="ctr"/>
                <a:r>
                  <a:rPr lang="fr-FR" sz="2200" i="1" dirty="0">
                    <a:latin typeface="Century Schoolbook" panose="02040604050505020304" pitchFamily="18" charset="0"/>
                  </a:rPr>
                  <a:t>La force est transmise instantanément</a:t>
                </a:r>
              </a:p>
            </p:txBody>
          </p:sp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FB7C40B6-7F3E-492A-B12F-F79E05D88ADF}"/>
                  </a:ext>
                </a:extLst>
              </p:cNvPr>
              <p:cNvSpPr txBox="1"/>
              <p:nvPr/>
            </p:nvSpPr>
            <p:spPr>
              <a:xfrm>
                <a:off x="3756075" y="1561977"/>
                <a:ext cx="310896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200" dirty="0">
                    <a:latin typeface="Century Schoolbook" panose="02040604050505020304" pitchFamily="18" charset="0"/>
                  </a:rPr>
                  <a:t>Pour Einstein :</a:t>
                </a:r>
              </a:p>
              <a:p>
                <a:pPr algn="ctr"/>
                <a:r>
                  <a:rPr lang="fr-FR" sz="2200" i="1" dirty="0">
                    <a:latin typeface="Century Schoolbook" panose="02040604050505020304" pitchFamily="18" charset="0"/>
                  </a:rPr>
                  <a:t>La force se propage à la vitesse c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ZoneTexte 15">
                  <a:extLst>
                    <a:ext uri="{FF2B5EF4-FFF2-40B4-BE49-F238E27FC236}">
                      <a16:creationId xmlns:a16="http://schemas.microsoft.com/office/drawing/2014/main" id="{076EE4D9-62C0-440D-BEF9-E3222124655A}"/>
                    </a:ext>
                  </a:extLst>
                </p:cNvPr>
                <p:cNvSpPr txBox="1"/>
                <p:nvPr/>
              </p:nvSpPr>
              <p:spPr>
                <a:xfrm>
                  <a:off x="8351519" y="1561977"/>
                  <a:ext cx="3530992" cy="1107996"/>
                </a:xfrm>
                <a:prstGeom prst="rect">
                  <a:avLst/>
                </a:prstGeom>
                <a:noFill/>
                <a:ln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2200" dirty="0">
                      <a:latin typeface="Century Schoolbook" panose="02040604050505020304" pitchFamily="18" charset="0"/>
                    </a:rPr>
                    <a:t>Onde gravitationnelle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∼</m:t>
                        </m:r>
                      </m:oMath>
                    </m:oMathPara>
                  </a14:m>
                  <a:endParaRPr lang="fr-FR" sz="2200" dirty="0">
                    <a:latin typeface="Century Schoolbook" panose="02040604050505020304" pitchFamily="18" charset="0"/>
                  </a:endParaRPr>
                </a:p>
                <a:p>
                  <a:pPr algn="ctr"/>
                  <a:r>
                    <a:rPr lang="fr-FR" sz="2200" dirty="0">
                      <a:latin typeface="Century Schoolbook" panose="02040604050505020304" pitchFamily="18" charset="0"/>
                    </a:rPr>
                    <a:t>Onde électromagnétique</a:t>
                  </a:r>
                  <a:endParaRPr lang="fr-FR" sz="2200" i="1" dirty="0">
                    <a:latin typeface="Century Schoolbook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6" name="ZoneTexte 15">
                  <a:extLst>
                    <a:ext uri="{FF2B5EF4-FFF2-40B4-BE49-F238E27FC236}">
                      <a16:creationId xmlns:a16="http://schemas.microsoft.com/office/drawing/2014/main" id="{076EE4D9-62C0-440D-BEF9-E322212465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1519" y="1561977"/>
                  <a:ext cx="3530992" cy="1107996"/>
                </a:xfrm>
                <a:prstGeom prst="rect">
                  <a:avLst/>
                </a:prstGeom>
                <a:blipFill>
                  <a:blip r:embed="rId2"/>
                  <a:stretch>
                    <a:fillRect t="-3261" b="-9239"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Flèche : droite 10">
              <a:extLst>
                <a:ext uri="{FF2B5EF4-FFF2-40B4-BE49-F238E27FC236}">
                  <a16:creationId xmlns:a16="http://schemas.microsoft.com/office/drawing/2014/main" id="{97E85ABF-B418-4932-BE00-B64F47555915}"/>
                </a:ext>
              </a:extLst>
            </p:cNvPr>
            <p:cNvSpPr/>
            <p:nvPr/>
          </p:nvSpPr>
          <p:spPr>
            <a:xfrm>
              <a:off x="7512148" y="1561977"/>
              <a:ext cx="572086" cy="1107996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F9439964-7379-4B3B-B00A-7985788B24CD}"/>
                  </a:ext>
                </a:extLst>
              </p:cNvPr>
              <p:cNvSpPr txBox="1"/>
              <p:nvPr/>
            </p:nvSpPr>
            <p:spPr>
              <a:xfrm>
                <a:off x="309490" y="5384051"/>
                <a:ext cx="804203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fr-FR" sz="2200" dirty="0">
                    <a:latin typeface="Century Schoolbook" panose="02040604050505020304" pitchFamily="18" charset="0"/>
                  </a:rPr>
                  <a:t>L’espace-temps selon Einstein </a:t>
                </a:r>
                <a14:m>
                  <m:oMath xmlns:m="http://schemas.openxmlformats.org/officeDocument/2006/math"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FR" sz="2200" dirty="0">
                    <a:latin typeface="Century Schoolbook" panose="02040604050505020304" pitchFamily="18" charset="0"/>
                  </a:rPr>
                  <a:t> </a:t>
                </a:r>
                <a:r>
                  <a:rPr lang="fr-FR" sz="2200" dirty="0">
                    <a:latin typeface="Century Schoolbook" panose="02040604050505020304" pitchFamily="18" charset="0"/>
                    <a:hlinkClick r:id="rId3"/>
                  </a:rPr>
                  <a:t>vidéo</a:t>
                </a:r>
                <a:endParaRPr lang="fr-FR" sz="2200" dirty="0">
                  <a:latin typeface="Century Schoolbook" panose="020406040505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fr-FR" sz="2200" dirty="0">
                    <a:latin typeface="Century Schoolbook" panose="02040604050505020304" pitchFamily="18" charset="0"/>
                  </a:rPr>
                  <a:t>Onde gravitationnelle = propagation d’une déformation de l’espace-temps</a:t>
                </a:r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F9439964-7379-4B3B-B00A-7985788B2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90" y="5384051"/>
                <a:ext cx="8042030" cy="1107996"/>
              </a:xfrm>
              <a:prstGeom prst="rect">
                <a:avLst/>
              </a:prstGeom>
              <a:blipFill>
                <a:blip r:embed="rId4"/>
                <a:stretch>
                  <a:fillRect l="-834" t="-3846" r="-910" b="-10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ZoneTexte 29">
            <a:extLst>
              <a:ext uri="{FF2B5EF4-FFF2-40B4-BE49-F238E27FC236}">
                <a16:creationId xmlns:a16="http://schemas.microsoft.com/office/drawing/2014/main" id="{E1DE9830-C33E-4ED8-9ECE-0E300175078E}"/>
              </a:ext>
            </a:extLst>
          </p:cNvPr>
          <p:cNvSpPr txBox="1"/>
          <p:nvPr/>
        </p:nvSpPr>
        <p:spPr>
          <a:xfrm>
            <a:off x="309489" y="3809775"/>
            <a:ext cx="93550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200" dirty="0">
                <a:latin typeface="Century Schoolbook" panose="02040604050505020304" pitchFamily="18" charset="0"/>
              </a:rPr>
              <a:t>Dates clés :</a:t>
            </a:r>
          </a:p>
          <a:p>
            <a:pPr lvl="1"/>
            <a:r>
              <a:rPr lang="fr-FR" sz="2200" dirty="0">
                <a:latin typeface="Century Schoolbook" panose="02040604050505020304" pitchFamily="18" charset="0"/>
              </a:rPr>
              <a:t>1916 : </a:t>
            </a:r>
            <a:r>
              <a:rPr lang="fr-FR" sz="2200" b="1" dirty="0">
                <a:latin typeface="Century Schoolbook" panose="02040604050505020304" pitchFamily="18" charset="0"/>
              </a:rPr>
              <a:t>Prédiction</a:t>
            </a:r>
            <a:r>
              <a:rPr lang="fr-FR" sz="2200" dirty="0">
                <a:latin typeface="Century Schoolbook" panose="02040604050505020304" pitchFamily="18" charset="0"/>
              </a:rPr>
              <a:t> des ondes gravitationnelles par Einstein ;</a:t>
            </a:r>
          </a:p>
          <a:p>
            <a:pPr lvl="1"/>
            <a:r>
              <a:rPr lang="fr-FR" sz="2200" dirty="0">
                <a:latin typeface="Century Schoolbook" panose="02040604050505020304" pitchFamily="18" charset="0"/>
              </a:rPr>
              <a:t>2015 : Première </a:t>
            </a:r>
            <a:r>
              <a:rPr lang="fr-FR" sz="2200" b="1" dirty="0">
                <a:latin typeface="Century Schoolbook" panose="02040604050505020304" pitchFamily="18" charset="0"/>
              </a:rPr>
              <a:t>détection</a:t>
            </a:r>
            <a:r>
              <a:rPr lang="fr-FR" sz="2200" dirty="0">
                <a:latin typeface="Century Schoolbook" panose="02040604050505020304" pitchFamily="18" charset="0"/>
              </a:rPr>
              <a:t> d’ondes gravitationnelles ;</a:t>
            </a:r>
          </a:p>
          <a:p>
            <a:pPr lvl="1"/>
            <a:r>
              <a:rPr lang="fr-FR" sz="2200" dirty="0">
                <a:latin typeface="Century Schoolbook" panose="02040604050505020304" pitchFamily="18" charset="0"/>
              </a:rPr>
              <a:t>2017 : </a:t>
            </a:r>
            <a:r>
              <a:rPr lang="fr-FR" sz="2200" b="1" dirty="0">
                <a:latin typeface="Century Schoolbook" panose="02040604050505020304" pitchFamily="18" charset="0"/>
              </a:rPr>
              <a:t>Prix Nobel </a:t>
            </a:r>
            <a:r>
              <a:rPr lang="fr-FR" sz="2200" dirty="0">
                <a:latin typeface="Century Schoolbook" panose="02040604050505020304" pitchFamily="18" charset="0"/>
              </a:rPr>
              <a:t>de physique.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D64BCC94-209A-48E4-845E-607586ACAF8B}"/>
              </a:ext>
            </a:extLst>
          </p:cNvPr>
          <p:cNvSpPr txBox="1"/>
          <p:nvPr/>
        </p:nvSpPr>
        <p:spPr>
          <a:xfrm>
            <a:off x="1147649" y="1206354"/>
            <a:ext cx="106773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i="1" dirty="0">
                <a:latin typeface="Century Schoolbook" panose="02040604050505020304" pitchFamily="18" charset="0"/>
              </a:rPr>
              <a:t>Description des ondes gravitationnelles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AF790E52-6843-4F8B-A6F8-B093E30E5CCA}"/>
              </a:ext>
            </a:extLst>
          </p:cNvPr>
          <p:cNvGrpSpPr/>
          <p:nvPr/>
        </p:nvGrpSpPr>
        <p:grpSpPr>
          <a:xfrm>
            <a:off x="8851658" y="3771896"/>
            <a:ext cx="2930771" cy="2524720"/>
            <a:chOff x="8651629" y="3929064"/>
            <a:chExt cx="2930771" cy="252472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DE2A892-5D28-4FD9-91C5-99FCB7F7161B}"/>
                </a:ext>
              </a:extLst>
            </p:cNvPr>
            <p:cNvSpPr/>
            <p:nvPr/>
          </p:nvSpPr>
          <p:spPr>
            <a:xfrm>
              <a:off x="8651629" y="3929064"/>
              <a:ext cx="2930770" cy="252472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1264CCF1-5EBB-4454-ABC6-C8341DB43CE2}"/>
                </a:ext>
              </a:extLst>
            </p:cNvPr>
            <p:cNvGrpSpPr/>
            <p:nvPr/>
          </p:nvGrpSpPr>
          <p:grpSpPr>
            <a:xfrm>
              <a:off x="8651630" y="4058865"/>
              <a:ext cx="2930770" cy="2394919"/>
              <a:chOff x="7256584" y="1323387"/>
              <a:chExt cx="2930770" cy="2394919"/>
            </a:xfrm>
          </p:grpSpPr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4FD77E65-3302-45B8-9698-7CD2523DAA15}"/>
                  </a:ext>
                </a:extLst>
              </p:cNvPr>
              <p:cNvSpPr txBox="1"/>
              <p:nvPr/>
            </p:nvSpPr>
            <p:spPr>
              <a:xfrm>
                <a:off x="7256584" y="2948865"/>
                <a:ext cx="293077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200" dirty="0" err="1">
                    <a:latin typeface="Century Schoolbook" panose="02040604050505020304" pitchFamily="18" charset="0"/>
                  </a:rPr>
                  <a:t>R.Weiss</a:t>
                </a:r>
                <a:r>
                  <a:rPr lang="fr-FR" sz="2200" dirty="0">
                    <a:latin typeface="Century Schoolbook" panose="02040604050505020304" pitchFamily="18" charset="0"/>
                  </a:rPr>
                  <a:t>, </a:t>
                </a:r>
                <a:r>
                  <a:rPr lang="fr-FR" sz="2200" dirty="0" err="1">
                    <a:latin typeface="Century Schoolbook" panose="02040604050505020304" pitchFamily="18" charset="0"/>
                  </a:rPr>
                  <a:t>B.C.Barish</a:t>
                </a:r>
                <a:r>
                  <a:rPr lang="fr-FR" sz="2200" dirty="0">
                    <a:latin typeface="Century Schoolbook" panose="02040604050505020304" pitchFamily="18" charset="0"/>
                  </a:rPr>
                  <a:t>, </a:t>
                </a:r>
                <a:r>
                  <a:rPr lang="fr-FR" sz="2200" dirty="0" err="1">
                    <a:latin typeface="Century Schoolbook" panose="02040604050505020304" pitchFamily="18" charset="0"/>
                  </a:rPr>
                  <a:t>K.S.Thorne</a:t>
                </a:r>
                <a:endParaRPr lang="fr-FR" sz="2200" dirty="0">
                  <a:latin typeface="Century Schoolbook" panose="02040604050505020304" pitchFamily="18" charset="0"/>
                </a:endParaRPr>
              </a:p>
            </p:txBody>
          </p:sp>
          <p:pic>
            <p:nvPicPr>
              <p:cNvPr id="36" name="Image 35" descr="Une image contenant objet, pièce de monnaie&#10;&#10;Description générée automatiquement">
                <a:extLst>
                  <a:ext uri="{FF2B5EF4-FFF2-40B4-BE49-F238E27FC236}">
                    <a16:creationId xmlns:a16="http://schemas.microsoft.com/office/drawing/2014/main" id="{E796B271-59D4-4971-AA6E-1FB668EB1D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6042" y="1323387"/>
                <a:ext cx="1631853" cy="1625478"/>
              </a:xfrm>
              <a:prstGeom prst="rect">
                <a:avLst/>
              </a:prstGeom>
            </p:spPr>
          </p:pic>
        </p:grp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0BDDEB9-2A38-45E4-BD30-D6C2855F6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311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itre 1">
            <a:extLst>
              <a:ext uri="{FF2B5EF4-FFF2-40B4-BE49-F238E27FC236}">
                <a16:creationId xmlns:a16="http://schemas.microsoft.com/office/drawing/2014/main" id="{8233A12E-BB8F-4271-81D8-9E2A4A4D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3" y="384175"/>
            <a:ext cx="10395658" cy="1022350"/>
          </a:xfrm>
        </p:spPr>
        <p:txBody>
          <a:bodyPr>
            <a:noAutofit/>
          </a:bodyPr>
          <a:lstStyle/>
          <a:p>
            <a:r>
              <a:rPr lang="fr-FR" sz="3600" dirty="0">
                <a:latin typeface="Century Schoolbook" panose="02040604050505020304" pitchFamily="18" charset="0"/>
              </a:rPr>
              <a:t>Question du jury</a:t>
            </a:r>
            <a:endParaRPr lang="en-US" sz="3600" dirty="0">
              <a:latin typeface="Century Schoolbook" panose="02040604050505020304" pitchFamily="18" charset="0"/>
            </a:endParaRP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B1FD96F2-809E-4106-9649-FC78BE25AE15}"/>
              </a:ext>
            </a:extLst>
          </p:cNvPr>
          <p:cNvGrpSpPr/>
          <p:nvPr/>
        </p:nvGrpSpPr>
        <p:grpSpPr>
          <a:xfrm>
            <a:off x="351694" y="3840868"/>
            <a:ext cx="4797084" cy="2693575"/>
            <a:chOff x="4117143" y="2976674"/>
            <a:chExt cx="5505159" cy="2797671"/>
          </a:xfrm>
        </p:grpSpPr>
        <p:pic>
          <p:nvPicPr>
            <p:cNvPr id="23" name="Image 22" descr="Une image contenant route&#10;&#10;Description générée automatiquement">
              <a:extLst>
                <a:ext uri="{FF2B5EF4-FFF2-40B4-BE49-F238E27FC236}">
                  <a16:creationId xmlns:a16="http://schemas.microsoft.com/office/drawing/2014/main" id="{638B1C81-B652-4D10-AFFC-2383630BA8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97" r="7595"/>
            <a:stretch/>
          </p:blipFill>
          <p:spPr>
            <a:xfrm>
              <a:off x="4117144" y="2976674"/>
              <a:ext cx="5505158" cy="2366784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34B99022-8304-4C26-805A-15A37352E621}"/>
                </a:ext>
              </a:extLst>
            </p:cNvPr>
            <p:cNvSpPr txBox="1"/>
            <p:nvPr/>
          </p:nvSpPr>
          <p:spPr>
            <a:xfrm>
              <a:off x="4117143" y="5343458"/>
              <a:ext cx="55051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200" dirty="0">
                  <a:latin typeface="Century Schoolbook" panose="02040604050505020304" pitchFamily="18" charset="0"/>
                </a:rPr>
                <a:t>L’interféromètre </a:t>
              </a:r>
              <a:r>
                <a:rPr lang="fr-FR" sz="2200" dirty="0" err="1">
                  <a:latin typeface="Century Schoolbook" panose="02040604050505020304" pitchFamily="18" charset="0"/>
                </a:rPr>
                <a:t>Virgo</a:t>
              </a:r>
              <a:r>
                <a:rPr lang="fr-FR" sz="2200" dirty="0">
                  <a:latin typeface="Century Schoolbook" panose="02040604050505020304" pitchFamily="18" charset="0"/>
                </a:rPr>
                <a:t> en Italie</a:t>
              </a:r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A9AB6A6E-218E-46F3-84BB-D5066DFEC5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07" t="26697" r="23596" b="19369"/>
          <a:stretch/>
        </p:blipFill>
        <p:spPr>
          <a:xfrm>
            <a:off x="6084277" y="4303990"/>
            <a:ext cx="4209772" cy="2338149"/>
          </a:xfrm>
          <a:prstGeom prst="rect">
            <a:avLst/>
          </a:prstGeom>
          <a:ln>
            <a:solidFill>
              <a:srgbClr val="00B050"/>
            </a:solidFill>
          </a:ln>
        </p:spPr>
      </p:pic>
      <p:cxnSp>
        <p:nvCxnSpPr>
          <p:cNvPr id="21" name="Connecteur : en arc 20">
            <a:extLst>
              <a:ext uri="{FF2B5EF4-FFF2-40B4-BE49-F238E27FC236}">
                <a16:creationId xmlns:a16="http://schemas.microsoft.com/office/drawing/2014/main" id="{8F5534E7-2E03-49A7-92F5-856AF4743543}"/>
              </a:ext>
            </a:extLst>
          </p:cNvPr>
          <p:cNvCxnSpPr>
            <a:stCxn id="23" idx="3"/>
            <a:endCxn id="12" idx="1"/>
          </p:cNvCxnSpPr>
          <p:nvPr/>
        </p:nvCxnSpPr>
        <p:spPr>
          <a:xfrm>
            <a:off x="5148778" y="4980228"/>
            <a:ext cx="935499" cy="49283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39AABB8B-E907-4162-A379-F3D74D80216A}"/>
              </a:ext>
            </a:extLst>
          </p:cNvPr>
          <p:cNvSpPr txBox="1"/>
          <p:nvPr/>
        </p:nvSpPr>
        <p:spPr>
          <a:xfrm>
            <a:off x="1147649" y="1206354"/>
            <a:ext cx="106773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i="1" dirty="0">
                <a:latin typeface="Century Schoolbook" panose="02040604050505020304" pitchFamily="18" charset="0"/>
              </a:rPr>
              <a:t>Détection des ondes gravitationnelles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401578E3-AE82-4846-9A21-1B1D59278F74}"/>
                  </a:ext>
                </a:extLst>
              </p:cNvPr>
              <p:cNvSpPr txBox="1"/>
              <p:nvPr/>
            </p:nvSpPr>
            <p:spPr>
              <a:xfrm>
                <a:off x="351694" y="1797504"/>
                <a:ext cx="8553156" cy="939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fr-FR" sz="2200" b="0" dirty="0">
                    <a:latin typeface="Century Schoolbook" panose="02040604050505020304" pitchFamily="18" charset="0"/>
                  </a:rPr>
                  <a:t>Amplitude : </a:t>
                </a:r>
                <a14:m>
                  <m:oMath xmlns:m="http://schemas.openxmlformats.org/officeDocument/2006/math"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fr-FR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sz="2200" b="0" i="0" smtClean="0">
                            <a:latin typeface="Cambria Math" panose="02040503050406030204" pitchFamily="18" charset="0"/>
                          </a:rPr>
                          <m:t>taille</m:t>
                        </m:r>
                        <m:r>
                          <a:rPr lang="fr-FR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sz="22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fr-FR" sz="2200" b="0" i="0" smtClean="0">
                            <a:latin typeface="Cambria Math" panose="02040503050406030204" pitchFamily="18" charset="0"/>
                          </a:rPr>
                          <m:t>é</m:t>
                        </m:r>
                        <m:r>
                          <m:rPr>
                            <m:sty m:val="p"/>
                          </m:rPr>
                          <a:rPr lang="fr-FR" sz="2200" b="0" i="0" smtClean="0">
                            <a:latin typeface="Cambria Math" panose="02040503050406030204" pitchFamily="18" charset="0"/>
                          </a:rPr>
                          <m:t>placement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fr-FR" sz="2200" b="0" i="0" smtClean="0">
                            <a:latin typeface="Cambria Math" panose="02040503050406030204" pitchFamily="18" charset="0"/>
                          </a:rPr>
                          <m:t>taille</m:t>
                        </m:r>
                        <m:r>
                          <a:rPr lang="fr-FR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sz="2200" b="0" i="0" smtClean="0">
                            <a:latin typeface="Cambria Math" panose="02040503050406030204" pitchFamily="18" charset="0"/>
                          </a:rPr>
                          <m:t>de</m:t>
                        </m:r>
                        <m:r>
                          <a:rPr lang="fr-FR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fr-FR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 sz="2200" b="0" i="0" smtClean="0">
                                <a:latin typeface="Cambria Math" panose="02040503050406030204" pitchFamily="18" charset="0"/>
                              </a:rPr>
                              <m:t>l</m:t>
                            </m:r>
                          </m:e>
                          <m:sup>
                            <m:r>
                              <a:rPr lang="fr-FR" sz="2200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fr-FR" sz="2200" b="0" i="0" smtClean="0">
                            <a:latin typeface="Cambria Math" panose="02040503050406030204" pitchFamily="18" charset="0"/>
                          </a:rPr>
                          <m:t>objet</m:t>
                        </m:r>
                      </m:den>
                    </m:f>
                    <m:r>
                      <a:rPr lang="fr-FR" sz="22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fr-FR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𝒢</m:t>
                        </m:r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sSup>
                          <m:sSupPr>
                            <m:ctrlPr>
                              <a:rPr lang="fr-FR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fr-FR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sSup>
                          <m:sSupPr>
                            <m:ctrlPr>
                              <a:rPr lang="fr-FR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2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fr-FR" sz="2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sSup>
                          <m:sSupPr>
                            <m:ctrlPr>
                              <a:rPr lang="fr-FR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fr-FR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≈5×</m:t>
                    </m:r>
                    <m:sSup>
                      <m:sSupPr>
                        <m:ctrlPr>
                          <a:rPr lang="fr-FR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−19</m:t>
                        </m:r>
                      </m:sup>
                    </m:sSup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𝑀</m:t>
                        </m:r>
                        <m:sSup>
                          <m:sSupPr>
                            <m:ctrlPr>
                              <a:rPr lang="fr-FR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2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fr-FR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𝑟</m:t>
                        </m:r>
                        <m:sSup>
                          <m:sSupPr>
                            <m:ctrlPr>
                              <a:rPr lang="fr-FR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fr-FR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fr-FR" sz="2200" dirty="0">
                  <a:latin typeface="Century Schoolbook" panose="020406040505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fr-FR" dirty="0">
                    <a:latin typeface="Century Schoolbook" panose="02040604050505020304" pitchFamily="18" charset="0"/>
                  </a:rPr>
                  <a:t> masse objet gravitant,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fr-FR" dirty="0">
                    <a:latin typeface="Century Schoolbook" panose="02040604050505020304" pitchFamily="18" charset="0"/>
                  </a:rPr>
                  <a:t> rayon de l’orbite,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fr-FR" dirty="0">
                    <a:latin typeface="Century Schoolbook" panose="02040604050505020304" pitchFamily="18" charset="0"/>
                  </a:rPr>
                  <a:t> période, </a:t>
                </a:r>
                <a14:m>
                  <m:oMath xmlns:m="http://schemas.openxmlformats.org/officeDocument/2006/math">
                    <m:r>
                      <a:rPr lang="fr-FR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fr-FR" dirty="0">
                    <a:latin typeface="Century Schoolbook" panose="02040604050505020304" pitchFamily="18" charset="0"/>
                  </a:rPr>
                  <a:t> distance de détection.</a:t>
                </a:r>
              </a:p>
            </p:txBody>
          </p:sp>
        </mc:Choice>
        <mc:Fallback xmlns="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401578E3-AE82-4846-9A21-1B1D59278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94" y="1797504"/>
                <a:ext cx="8553156" cy="939873"/>
              </a:xfrm>
              <a:prstGeom prst="rect">
                <a:avLst/>
              </a:prstGeom>
              <a:blipFill>
                <a:blip r:embed="rId4"/>
                <a:stretch>
                  <a:fillRect l="-784" r="-57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61BAAD5-9031-427C-883F-CAE0AB19C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37</a:t>
            </a:fld>
            <a:endParaRPr lang="en-US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6E4E8B26-D967-4B5A-8C2C-9EC1CA0D0AC0}"/>
              </a:ext>
            </a:extLst>
          </p:cNvPr>
          <p:cNvGrpSpPr/>
          <p:nvPr/>
        </p:nvGrpSpPr>
        <p:grpSpPr>
          <a:xfrm>
            <a:off x="8820445" y="1262623"/>
            <a:ext cx="3289043" cy="2770153"/>
            <a:chOff x="8778241" y="1318895"/>
            <a:chExt cx="3289043" cy="277015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77EB89A-C12F-4BC1-83B4-0CDECFF89EC7}"/>
                </a:ext>
              </a:extLst>
            </p:cNvPr>
            <p:cNvSpPr/>
            <p:nvPr/>
          </p:nvSpPr>
          <p:spPr>
            <a:xfrm>
              <a:off x="8778242" y="1318895"/>
              <a:ext cx="3289042" cy="277015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Image 2" descr="Une image contenant assis, assiette, blanc, alimentation&#10;&#10;Description générée automatiquement">
              <a:extLst>
                <a:ext uri="{FF2B5EF4-FFF2-40B4-BE49-F238E27FC236}">
                  <a16:creationId xmlns:a16="http://schemas.microsoft.com/office/drawing/2014/main" id="{C305367D-7275-43CA-B8F5-3D02564C7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7526" y="1381289"/>
              <a:ext cx="2857500" cy="17907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AD4E825A-4D30-450F-BA66-24484AE0F377}"/>
                    </a:ext>
                  </a:extLst>
                </p:cNvPr>
                <p:cNvSpPr txBox="1"/>
                <p:nvPr/>
              </p:nvSpPr>
              <p:spPr>
                <a:xfrm>
                  <a:off x="8778241" y="3165718"/>
                  <a:ext cx="3289042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entury Schoolbook" panose="02040604050505020304" pitchFamily="18" charset="0"/>
                    </a:rPr>
                    <a:t>2 </a:t>
                  </a:r>
                  <a:r>
                    <a:rPr lang="en-US" dirty="0" err="1">
                      <a:latin typeface="Century Schoolbook" panose="02040604050505020304" pitchFamily="18" charset="0"/>
                    </a:rPr>
                    <a:t>trous</a:t>
                  </a:r>
                  <a:r>
                    <a:rPr lang="en-US" dirty="0">
                      <a:latin typeface="Century Schoolbook" panose="02040604050505020304" pitchFamily="18" charset="0"/>
                    </a:rPr>
                    <a:t> noirs </a:t>
                  </a:r>
                  <a:r>
                    <a:rPr lang="en-US" dirty="0" err="1">
                      <a:latin typeface="Century Schoolbook" panose="02040604050505020304" pitchFamily="18" charset="0"/>
                    </a:rPr>
                    <a:t>en</a:t>
                  </a:r>
                  <a:r>
                    <a:rPr lang="en-US" dirty="0">
                      <a:latin typeface="Century Schoolbook" panose="02040604050505020304" pitchFamily="18" charset="0"/>
                    </a:rPr>
                    <a:t> rotation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kg</m:t>
                      </m:r>
                    </m:oMath>
                  </a14:m>
                  <a:r>
                    <a:rPr lang="en-US" dirty="0"/>
                    <a:t>,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∼30×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endParaRPr lang="en-US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−20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AD4E825A-4D30-450F-BA66-24484AE0F3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8241" y="3165718"/>
                  <a:ext cx="3289042" cy="923330"/>
                </a:xfrm>
                <a:prstGeom prst="rect">
                  <a:avLst/>
                </a:prstGeom>
                <a:blipFill>
                  <a:blip r:embed="rId6"/>
                  <a:stretch>
                    <a:fillRect t="-32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49B3ED2F-1D25-4552-92AF-8672773BABA4}"/>
                  </a:ext>
                </a:extLst>
              </p:cNvPr>
              <p:cNvSpPr txBox="1"/>
              <p:nvPr/>
            </p:nvSpPr>
            <p:spPr>
              <a:xfrm>
                <a:off x="349348" y="2779892"/>
                <a:ext cx="85531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fr-FR" sz="2200" dirty="0">
                    <a:latin typeface="Century Schoolbook" panose="02040604050505020304" pitchFamily="18" charset="0"/>
                  </a:rPr>
                  <a:t>Interféromètre de Michelson : </a:t>
                </a:r>
                <a14:m>
                  <m:oMath xmlns:m="http://schemas.openxmlformats.org/officeDocument/2006/math"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∼3 </m:t>
                    </m:r>
                    <m:r>
                      <m:rPr>
                        <m:sty m:val="p"/>
                      </m:rPr>
                      <a:rPr lang="fr-FR" sz="2200" b="0" i="0" smtClean="0">
                        <a:latin typeface="Cambria Math" panose="02040503050406030204" pitchFamily="18" charset="0"/>
                      </a:rPr>
                      <m:t>km</m:t>
                    </m:r>
                  </m:oMath>
                </a14:m>
                <a:r>
                  <a:rPr lang="fr-FR" sz="2200" dirty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200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FR" sz="2200" dirty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200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fr-FR" sz="2200" b="0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fr-FR" sz="2200" b="0" i="1" dirty="0" smtClean="0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fr-FR" sz="2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2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sz="2200" b="0" i="1" dirty="0" smtClean="0">
                            <a:latin typeface="Cambria Math" panose="02040503050406030204" pitchFamily="18" charset="0"/>
                          </a:rPr>
                          <m:t>−17</m:t>
                        </m:r>
                      </m:sup>
                    </m:sSup>
                    <m:r>
                      <a:rPr lang="fr-FR" sz="22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z="2200" b="0" i="0" dirty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endParaRPr lang="fr-FR" sz="2200" dirty="0">
                  <a:latin typeface="Century Schoolbook" panose="02040604050505020304" pitchFamily="18" charset="0"/>
                </a:endParaRPr>
              </a:p>
              <a:p>
                <a:pPr marL="365125"/>
                <a14:m>
                  <m:oMath xmlns:m="http://schemas.openxmlformats.org/officeDocument/2006/math"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FR" sz="2200" dirty="0">
                    <a:latin typeface="Century Schoolbook" panose="02040604050505020304" pitchFamily="18" charset="0"/>
                  </a:rPr>
                  <a:t> anneaux d’interférence</a:t>
                </a:r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49B3ED2F-1D25-4552-92AF-8672773BA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48" y="2779892"/>
                <a:ext cx="8553156" cy="769441"/>
              </a:xfrm>
              <a:prstGeom prst="rect">
                <a:avLst/>
              </a:prstGeom>
              <a:blipFill>
                <a:blip r:embed="rId7"/>
                <a:stretch>
                  <a:fillRect l="-784" t="-5556" b="-15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89787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itre 1">
            <a:extLst>
              <a:ext uri="{FF2B5EF4-FFF2-40B4-BE49-F238E27FC236}">
                <a16:creationId xmlns:a16="http://schemas.microsoft.com/office/drawing/2014/main" id="{8233A12E-BB8F-4271-81D8-9E2A4A4D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3" y="384175"/>
            <a:ext cx="10395658" cy="1022350"/>
          </a:xfrm>
        </p:spPr>
        <p:txBody>
          <a:bodyPr>
            <a:noAutofit/>
          </a:bodyPr>
          <a:lstStyle/>
          <a:p>
            <a:r>
              <a:rPr lang="fr-FR" sz="3600" dirty="0">
                <a:latin typeface="Century Schoolbook" panose="02040604050505020304" pitchFamily="18" charset="0"/>
              </a:rPr>
              <a:t>Les interactions fondamentales</a:t>
            </a:r>
            <a:endParaRPr lang="en-US" sz="3600" dirty="0">
              <a:latin typeface="Century Schoolbook" panose="020406040505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au 2">
                <a:extLst>
                  <a:ext uri="{FF2B5EF4-FFF2-40B4-BE49-F238E27FC236}">
                    <a16:creationId xmlns:a16="http://schemas.microsoft.com/office/drawing/2014/main" id="{B9B9DD11-1ECE-4559-B87B-9A15BB1E87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6439563"/>
                  </p:ext>
                </p:extLst>
              </p:nvPr>
            </p:nvGraphicFramePr>
            <p:xfrm>
              <a:off x="651986" y="3025477"/>
              <a:ext cx="10888028" cy="241173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2722007">
                      <a:extLst>
                        <a:ext uri="{9D8B030D-6E8A-4147-A177-3AD203B41FA5}">
                          <a16:colId xmlns:a16="http://schemas.microsoft.com/office/drawing/2014/main" val="4149049665"/>
                        </a:ext>
                      </a:extLst>
                    </a:gridCol>
                    <a:gridCol w="2722007">
                      <a:extLst>
                        <a:ext uri="{9D8B030D-6E8A-4147-A177-3AD203B41FA5}">
                          <a16:colId xmlns:a16="http://schemas.microsoft.com/office/drawing/2014/main" val="1898517910"/>
                        </a:ext>
                      </a:extLst>
                    </a:gridCol>
                    <a:gridCol w="2722007">
                      <a:extLst>
                        <a:ext uri="{9D8B030D-6E8A-4147-A177-3AD203B41FA5}">
                          <a16:colId xmlns:a16="http://schemas.microsoft.com/office/drawing/2014/main" val="2162844623"/>
                        </a:ext>
                      </a:extLst>
                    </a:gridCol>
                    <a:gridCol w="2722007">
                      <a:extLst>
                        <a:ext uri="{9D8B030D-6E8A-4147-A177-3AD203B41FA5}">
                          <a16:colId xmlns:a16="http://schemas.microsoft.com/office/drawing/2014/main" val="11131010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200" noProof="0">
                              <a:latin typeface="Century Schoolbook" panose="02040604050505020304" pitchFamily="18" charset="0"/>
                            </a:rPr>
                            <a:t>Interaction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 err="1">
                              <a:latin typeface="Century Schoolbook" panose="02040604050505020304" pitchFamily="18" charset="0"/>
                            </a:rPr>
                            <a:t>Intensité</a:t>
                          </a:r>
                          <a:endParaRPr lang="en-US" sz="2200" dirty="0">
                            <a:latin typeface="Century Schoolbook" panose="02040604050505020304" pitchFamily="18" charset="0"/>
                          </a:endParaRPr>
                        </a:p>
                        <a:p>
                          <a:pPr algn="ctr"/>
                          <a:r>
                            <a:rPr lang="en-US" sz="1800" b="0" i="1" dirty="0">
                              <a:latin typeface="Century Schoolbook" panose="02040604050505020304" pitchFamily="18" charset="0"/>
                            </a:rPr>
                            <a:t>entre 2 protons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 err="1">
                              <a:latin typeface="Century Schoolbook" panose="02040604050505020304" pitchFamily="18" charset="0"/>
                            </a:rPr>
                            <a:t>Portée</a:t>
                          </a:r>
                          <a:endParaRPr lang="en-US" sz="2200" dirty="0">
                            <a:latin typeface="Century Schoolbook" panose="020406040505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 err="1">
                              <a:latin typeface="Century Schoolbook" panose="02040604050505020304" pitchFamily="18" charset="0"/>
                            </a:rPr>
                            <a:t>Médiateur</a:t>
                          </a:r>
                          <a:endParaRPr lang="en-US" sz="2200" dirty="0">
                            <a:latin typeface="Century Schoolbook" panose="020406040505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482473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200" noProof="0" dirty="0">
                              <a:latin typeface="Century Schoolbook" panose="02040604050505020304" pitchFamily="18" charset="0"/>
                            </a:rPr>
                            <a:t>nucléaire forte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Century Schoolbook" panose="020406040505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fr-FR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2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fr-FR" sz="2200" b="0" i="1" smtClean="0">
                                      <a:latin typeface="Cambria Math" panose="02040503050406030204" pitchFamily="18" charset="0"/>
                                    </a:rPr>
                                    <m:t>−15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200" dirty="0">
                              <a:latin typeface="Century Schoolbook" panose="02040604050505020304" pitchFamily="18" charset="0"/>
                            </a:rPr>
                            <a:t> 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latin typeface="Century Schoolbook" panose="02040604050505020304" pitchFamily="18" charset="0"/>
                            </a:rPr>
                            <a:t>8 gluons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70850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200" noProof="0" dirty="0">
                              <a:latin typeface="Century Schoolbook" panose="02040604050505020304" pitchFamily="18" charset="0"/>
                            </a:rPr>
                            <a:t>électromagnétique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22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sz="2200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200" dirty="0">
                            <a:latin typeface="Century Schoolbook" panose="020406040505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Century Schoolbook" panose="020406040505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latin typeface="Century Schoolbook" panose="02040604050505020304" pitchFamily="18" charset="0"/>
                            </a:rPr>
                            <a:t>photon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236848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200" noProof="0" dirty="0">
                              <a:latin typeface="Century Schoolbook" panose="02040604050505020304" pitchFamily="18" charset="0"/>
                            </a:rPr>
                            <a:t>nucléaire faible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22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sz="2200" b="0" i="1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200" dirty="0">
                            <a:latin typeface="Century Schoolbook" panose="020406040505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fr-FR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2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fr-FR" sz="2200" b="0" i="1" smtClean="0">
                                      <a:latin typeface="Cambria Math" panose="02040503050406030204" pitchFamily="18" charset="0"/>
                                    </a:rPr>
                                    <m:t>−18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200" dirty="0">
                              <a:latin typeface="Century Schoolbook" panose="02040604050505020304" pitchFamily="18" charset="0"/>
                            </a:rPr>
                            <a:t> 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2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fr-FR" sz="22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fr-FR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2200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fr-FR" sz="22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  <m:r>
                                  <a:rPr lang="fr-FR" sz="22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fr-FR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2200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fr-FR" sz="22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200" dirty="0">
                            <a:latin typeface="Century Schoolbook" panose="020406040505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600728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200" noProof="0" dirty="0">
                              <a:latin typeface="Century Schoolbook" panose="02040604050505020304" pitchFamily="18" charset="0"/>
                            </a:rPr>
                            <a:t>gravitationnelle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22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sz="2200" b="0" i="1" smtClean="0">
                                        <a:latin typeface="Cambria Math" panose="02040503050406030204" pitchFamily="18" charset="0"/>
                                      </a:rPr>
                                      <m:t>−39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200" dirty="0">
                            <a:latin typeface="Century Schoolbook" panose="020406040505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Century Schoolbook" panose="020406040505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>
                              <a:latin typeface="Century Schoolbook" panose="02040604050505020304" pitchFamily="18" charset="0"/>
                            </a:rPr>
                            <a:t>graviton ?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661290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au 2">
                <a:extLst>
                  <a:ext uri="{FF2B5EF4-FFF2-40B4-BE49-F238E27FC236}">
                    <a16:creationId xmlns:a16="http://schemas.microsoft.com/office/drawing/2014/main" id="{B9B9DD11-1ECE-4559-B87B-9A15BB1E87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6439563"/>
                  </p:ext>
                </p:extLst>
              </p:nvPr>
            </p:nvGraphicFramePr>
            <p:xfrm>
              <a:off x="651986" y="3025477"/>
              <a:ext cx="10888028" cy="241173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2722007">
                      <a:extLst>
                        <a:ext uri="{9D8B030D-6E8A-4147-A177-3AD203B41FA5}">
                          <a16:colId xmlns:a16="http://schemas.microsoft.com/office/drawing/2014/main" val="4149049665"/>
                        </a:ext>
                      </a:extLst>
                    </a:gridCol>
                    <a:gridCol w="2722007">
                      <a:extLst>
                        <a:ext uri="{9D8B030D-6E8A-4147-A177-3AD203B41FA5}">
                          <a16:colId xmlns:a16="http://schemas.microsoft.com/office/drawing/2014/main" val="1898517910"/>
                        </a:ext>
                      </a:extLst>
                    </a:gridCol>
                    <a:gridCol w="2722007">
                      <a:extLst>
                        <a:ext uri="{9D8B030D-6E8A-4147-A177-3AD203B41FA5}">
                          <a16:colId xmlns:a16="http://schemas.microsoft.com/office/drawing/2014/main" val="2162844623"/>
                        </a:ext>
                      </a:extLst>
                    </a:gridCol>
                    <a:gridCol w="2722007">
                      <a:extLst>
                        <a:ext uri="{9D8B030D-6E8A-4147-A177-3AD203B41FA5}">
                          <a16:colId xmlns:a16="http://schemas.microsoft.com/office/drawing/2014/main" val="1113101065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200" noProof="0">
                              <a:latin typeface="Century Schoolbook" panose="02040604050505020304" pitchFamily="18" charset="0"/>
                            </a:rPr>
                            <a:t>Interaction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 err="1">
                              <a:latin typeface="Century Schoolbook" panose="02040604050505020304" pitchFamily="18" charset="0"/>
                            </a:rPr>
                            <a:t>Intensité</a:t>
                          </a:r>
                          <a:endParaRPr lang="en-US" sz="2200" dirty="0">
                            <a:latin typeface="Century Schoolbook" panose="02040604050505020304" pitchFamily="18" charset="0"/>
                          </a:endParaRPr>
                        </a:p>
                        <a:p>
                          <a:pPr algn="ctr"/>
                          <a:r>
                            <a:rPr lang="en-US" sz="1800" b="0" i="1" dirty="0">
                              <a:latin typeface="Century Schoolbook" panose="02040604050505020304" pitchFamily="18" charset="0"/>
                            </a:rPr>
                            <a:t>entre 2 protons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 err="1">
                              <a:latin typeface="Century Schoolbook" panose="02040604050505020304" pitchFamily="18" charset="0"/>
                            </a:rPr>
                            <a:t>Portée</a:t>
                          </a:r>
                          <a:endParaRPr lang="en-US" sz="2200" dirty="0">
                            <a:latin typeface="Century Schoolbook" panose="020406040505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 err="1">
                              <a:latin typeface="Century Schoolbook" panose="02040604050505020304" pitchFamily="18" charset="0"/>
                            </a:rPr>
                            <a:t>Médiateur</a:t>
                          </a:r>
                          <a:endParaRPr lang="en-US" sz="2200" dirty="0">
                            <a:latin typeface="Century Schoolbook" panose="020406040505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48247381"/>
                      </a:ext>
                    </a:extLst>
                  </a:tr>
                  <a:tr h="4305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200" noProof="0" dirty="0">
                              <a:latin typeface="Century Schoolbook" panose="02040604050505020304" pitchFamily="18" charset="0"/>
                            </a:rPr>
                            <a:t>nucléaire forte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170423" r="-200224" b="-3239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170423" r="-100224" b="-3239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latin typeface="Century Schoolbook" panose="02040604050505020304" pitchFamily="18" charset="0"/>
                            </a:rPr>
                            <a:t>8 gluons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70850686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200" noProof="0" dirty="0">
                              <a:latin typeface="Century Schoolbook" panose="02040604050505020304" pitchFamily="18" charset="0"/>
                            </a:rPr>
                            <a:t>électromagnétique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274286" r="-200224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274286" r="-100224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latin typeface="Century Schoolbook" panose="02040604050505020304" pitchFamily="18" charset="0"/>
                            </a:rPr>
                            <a:t>photon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23684888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200" noProof="0" dirty="0">
                              <a:latin typeface="Century Schoolbook" panose="02040604050505020304" pitchFamily="18" charset="0"/>
                            </a:rPr>
                            <a:t>nucléaire faible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374286" r="-200224" b="-1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374286" r="-100224" b="-1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000" t="-374286" r="-224" b="-12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0072859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200" noProof="0" dirty="0">
                              <a:latin typeface="Century Schoolbook" panose="02040604050505020304" pitchFamily="18" charset="0"/>
                            </a:rPr>
                            <a:t>gravitationnelle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474286" r="-200224" b="-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474286" r="-100224" b="-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>
                              <a:latin typeface="Century Schoolbook" panose="02040604050505020304" pitchFamily="18" charset="0"/>
                            </a:rPr>
                            <a:t>graviton ?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6612903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90A318C-D63D-4B70-A955-3814AD35A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CFC4EB52-3DC5-4752-AB96-708F59171017}"/>
                  </a:ext>
                </a:extLst>
              </p:cNvPr>
              <p:cNvSpPr txBox="1"/>
              <p:nvPr/>
            </p:nvSpPr>
            <p:spPr>
              <a:xfrm>
                <a:off x="478302" y="1390875"/>
                <a:ext cx="11240086" cy="1412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latin typeface="Century Schoolbook" panose="02040604050505020304" pitchFamily="18" charset="0"/>
                  </a:rPr>
                  <a:t>intensité (</a:t>
                </a:r>
                <a:r>
                  <a:rPr lang="en-US" sz="2200" dirty="0" err="1">
                    <a:latin typeface="Century Schoolbook" panose="02040604050505020304" pitchFamily="18" charset="0"/>
                  </a:rPr>
                  <a:t>adimensionnée</a:t>
                </a:r>
                <a:r>
                  <a:rPr lang="en-US" sz="2200" dirty="0">
                    <a:latin typeface="Century Schoolbook" panose="02040604050505020304" pitchFamily="18" charset="0"/>
                  </a:rPr>
                  <a:t>) </a:t>
                </a:r>
                <a:r>
                  <a:rPr lang="en-US" sz="2200" dirty="0" err="1">
                    <a:latin typeface="Century Schoolbook" panose="02040604050505020304" pitchFamily="18" charset="0"/>
                  </a:rPr>
                  <a:t>d’une</a:t>
                </a:r>
                <a:r>
                  <a:rPr lang="en-US" sz="2200" dirty="0">
                    <a:latin typeface="Century Schoolbook" panose="02040604050505020304" pitchFamily="18" charset="0"/>
                  </a:rPr>
                  <a:t> interaction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∼</m:t>
                      </m:r>
                      <m:f>
                        <m:f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200" dirty="0">
                  <a:latin typeface="Century Schoolbook" panose="020406040505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>
                    <a:latin typeface="Century Schoolbook" panose="02040604050505020304" pitchFamily="18" charset="0"/>
                  </a:rPr>
                  <a:t> </a:t>
                </a:r>
                <a:r>
                  <a:rPr lang="en-US" sz="2200" dirty="0" err="1">
                    <a:latin typeface="Century Schoolbook" panose="02040604050505020304" pitchFamily="18" charset="0"/>
                  </a:rPr>
                  <a:t>l’echelle</a:t>
                </a:r>
                <a:r>
                  <a:rPr lang="en-US" sz="2200" dirty="0">
                    <a:latin typeface="Century Schoolbook" panose="02040604050505020304" pitchFamily="18" charset="0"/>
                  </a:rPr>
                  <a:t> </a:t>
                </a:r>
                <a:r>
                  <a:rPr lang="en-US" sz="2200" dirty="0" err="1">
                    <a:latin typeface="Century Schoolbook" panose="02040604050505020304" pitchFamily="18" charset="0"/>
                  </a:rPr>
                  <a:t>d’énergie</a:t>
                </a:r>
                <a:r>
                  <a:rPr lang="en-US" sz="2200" dirty="0">
                    <a:latin typeface="Century Schoolbook" panose="02040604050505020304" pitchFamily="18" charset="0"/>
                  </a:rPr>
                  <a:t> </a:t>
                </a:r>
                <a:r>
                  <a:rPr lang="en-US" sz="2200" dirty="0" err="1">
                    <a:latin typeface="Century Schoolbook" panose="02040604050505020304" pitchFamily="18" charset="0"/>
                  </a:rPr>
                  <a:t>typique</a:t>
                </a:r>
                <a:r>
                  <a:rPr lang="en-US" sz="2200" dirty="0">
                    <a:latin typeface="Century Schoolbook" panose="02040604050505020304" pitchFamily="18" charset="0"/>
                  </a:rPr>
                  <a:t> du potential </a:t>
                </a:r>
                <a:r>
                  <a:rPr lang="en-US" sz="2200" dirty="0" err="1">
                    <a:latin typeface="Century Schoolbook" panose="02040604050505020304" pitchFamily="18" charset="0"/>
                  </a:rPr>
                  <a:t>d’interaction</a:t>
                </a:r>
                <a:r>
                  <a:rPr lang="en-US" sz="2200" dirty="0">
                    <a:latin typeface="Century Schoolbook" panose="020406040505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200" dirty="0">
                    <a:latin typeface="Century Schoolbook" panose="02040604050505020304" pitchFamily="18" charset="0"/>
                  </a:rPr>
                  <a:t> la </a:t>
                </a:r>
                <a:r>
                  <a:rPr lang="en-US" sz="2200" dirty="0" err="1">
                    <a:latin typeface="Century Schoolbook" panose="02040604050505020304" pitchFamily="18" charset="0"/>
                  </a:rPr>
                  <a:t>taille</a:t>
                </a:r>
                <a:r>
                  <a:rPr lang="en-US" sz="2200" dirty="0">
                    <a:latin typeface="Century Schoolbook" panose="02040604050505020304" pitchFamily="18" charset="0"/>
                  </a:rPr>
                  <a:t> </a:t>
                </a:r>
                <a:r>
                  <a:rPr lang="en-US" sz="2200" dirty="0" err="1">
                    <a:latin typeface="Century Schoolbook" panose="02040604050505020304" pitchFamily="18" charset="0"/>
                  </a:rPr>
                  <a:t>typique</a:t>
                </a:r>
                <a:r>
                  <a:rPr lang="en-US" sz="2200" dirty="0">
                    <a:latin typeface="Century Schoolbook" panose="02040604050505020304" pitchFamily="18" charset="0"/>
                  </a:rPr>
                  <a:t> du </a:t>
                </a:r>
                <a:r>
                  <a:rPr lang="en-US" sz="2200" dirty="0" err="1">
                    <a:latin typeface="Century Schoolbook" panose="02040604050505020304" pitchFamily="18" charset="0"/>
                  </a:rPr>
                  <a:t>système</a:t>
                </a:r>
                <a:endParaRPr lang="en-US" sz="22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CFC4EB52-3DC5-4752-AB96-708F59171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02" y="1390875"/>
                <a:ext cx="11240086" cy="1412374"/>
              </a:xfrm>
              <a:prstGeom prst="rect">
                <a:avLst/>
              </a:prstGeom>
              <a:blipFill>
                <a:blip r:embed="rId3"/>
                <a:stretch>
                  <a:fillRect l="-705" t="-3017" r="-271" b="-7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E3FD81BC-23DE-463A-A854-833C885B115D}"/>
                  </a:ext>
                </a:extLst>
              </p:cNvPr>
              <p:cNvSpPr txBox="1"/>
              <p:nvPr/>
            </p:nvSpPr>
            <p:spPr>
              <a:xfrm>
                <a:off x="478302" y="5586403"/>
                <a:ext cx="11061712" cy="1167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i="1" dirty="0" err="1">
                    <a:solidFill>
                      <a:schemeClr val="bg1">
                        <a:lumMod val="50000"/>
                      </a:schemeClr>
                    </a:solidFill>
                    <a:latin typeface="Century Schoolbook" panose="02040604050505020304" pitchFamily="18" charset="0"/>
                  </a:rPr>
                  <a:t>exemple</a:t>
                </a:r>
                <a:r>
                  <a:rPr lang="en-US" sz="2200" i="1" dirty="0">
                    <a:solidFill>
                      <a:schemeClr val="bg1">
                        <a:lumMod val="50000"/>
                      </a:schemeClr>
                    </a:solidFill>
                    <a:latin typeface="Century Schoolbook" panose="02040604050505020304" pitchFamily="18" charset="0"/>
                  </a:rPr>
                  <a:t> : </a:t>
                </a:r>
                <a:r>
                  <a:rPr lang="en-US" sz="2200" i="1" dirty="0" err="1">
                    <a:solidFill>
                      <a:schemeClr val="bg1">
                        <a:lumMod val="50000"/>
                      </a:schemeClr>
                    </a:solidFill>
                    <a:latin typeface="Century Schoolbook" panose="02040604050505020304" pitchFamily="18" charset="0"/>
                  </a:rPr>
                  <a:t>constante</a:t>
                </a:r>
                <a:r>
                  <a:rPr lang="en-US" sz="2200" i="1" dirty="0">
                    <a:solidFill>
                      <a:schemeClr val="bg1">
                        <a:lumMod val="50000"/>
                      </a:schemeClr>
                    </a:solidFill>
                    <a:latin typeface="Century Schoolbook" panose="02040604050505020304" pitchFamily="18" charset="0"/>
                  </a:rPr>
                  <a:t> de structure fine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2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fr-FR" sz="22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2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2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2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fr-FR" sz="22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fr-FR" sz="22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sz="22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fr-FR" sz="22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2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fr-FR" sz="22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sz="22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lang="fr-FR" sz="22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sz="2200" i="1" dirty="0">
                  <a:solidFill>
                    <a:schemeClr val="bg1">
                      <a:lumMod val="50000"/>
                    </a:schemeClr>
                  </a:solidFill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E3FD81BC-23DE-463A-A854-833C885B1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02" y="5586403"/>
                <a:ext cx="11061712" cy="1167692"/>
              </a:xfrm>
              <a:prstGeom prst="rect">
                <a:avLst/>
              </a:prstGeom>
              <a:blipFill>
                <a:blip r:embed="rId4"/>
                <a:stretch>
                  <a:fillRect l="-716" t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15801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itre 1">
            <a:extLst>
              <a:ext uri="{FF2B5EF4-FFF2-40B4-BE49-F238E27FC236}">
                <a16:creationId xmlns:a16="http://schemas.microsoft.com/office/drawing/2014/main" id="{8233A12E-BB8F-4271-81D8-9E2A4A4D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3" y="384175"/>
            <a:ext cx="10395658" cy="1022350"/>
          </a:xfrm>
        </p:spPr>
        <p:txBody>
          <a:bodyPr>
            <a:noAutofit/>
          </a:bodyPr>
          <a:lstStyle/>
          <a:p>
            <a:r>
              <a:rPr lang="fr-FR" sz="3600" dirty="0">
                <a:latin typeface="Century Schoolbook" panose="02040604050505020304" pitchFamily="18" charset="0"/>
              </a:rPr>
              <a:t>Question du jury</a:t>
            </a:r>
            <a:endParaRPr lang="en-US" sz="3600" dirty="0">
              <a:latin typeface="Century Schoolbook" panose="02040604050505020304" pitchFamily="18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DC725EF3-6646-45B7-ADCD-9C64DCE349E0}"/>
              </a:ext>
            </a:extLst>
          </p:cNvPr>
          <p:cNvSpPr/>
          <p:nvPr/>
        </p:nvSpPr>
        <p:spPr>
          <a:xfrm>
            <a:off x="1738312" y="1406525"/>
            <a:ext cx="8715375" cy="133667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fr-FR" sz="2400" i="1" dirty="0">
                <a:latin typeface="Century Schoolbook" panose="02040604050505020304" pitchFamily="18" charset="0"/>
              </a:rPr>
              <a:t>Quel peut être l'apport pédagogique et didactique de la recherche moderne en gravité quantique pour expliquer les différentes limites de validité de la physique classique ?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8849C1AD-20C5-4348-BB67-E67926B1930F}"/>
              </a:ext>
            </a:extLst>
          </p:cNvPr>
          <p:cNvSpPr/>
          <p:nvPr/>
        </p:nvSpPr>
        <p:spPr>
          <a:xfrm>
            <a:off x="1738312" y="3286150"/>
            <a:ext cx="2057400" cy="121210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200" dirty="0">
                <a:latin typeface="Century Schoolbook" panose="02040604050505020304" pitchFamily="18" charset="0"/>
              </a:rPr>
              <a:t>Réalité sensible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801E7A4-8218-45CB-AD52-3E6B12B05D33}"/>
              </a:ext>
            </a:extLst>
          </p:cNvPr>
          <p:cNvSpPr/>
          <p:nvPr/>
        </p:nvSpPr>
        <p:spPr>
          <a:xfrm>
            <a:off x="8396287" y="3286150"/>
            <a:ext cx="2057400" cy="121210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200" dirty="0">
                <a:latin typeface="Century Schoolbook" panose="02040604050505020304" pitchFamily="18" charset="0"/>
              </a:rPr>
              <a:t>Modèle physique</a:t>
            </a:r>
          </a:p>
        </p:txBody>
      </p:sp>
      <p:sp>
        <p:nvSpPr>
          <p:cNvPr id="22" name="Flèche : droite 21">
            <a:extLst>
              <a:ext uri="{FF2B5EF4-FFF2-40B4-BE49-F238E27FC236}">
                <a16:creationId xmlns:a16="http://schemas.microsoft.com/office/drawing/2014/main" id="{25DC0BDE-66EC-420B-86C7-FFEF1ECF6A74}"/>
              </a:ext>
            </a:extLst>
          </p:cNvPr>
          <p:cNvSpPr/>
          <p:nvPr/>
        </p:nvSpPr>
        <p:spPr>
          <a:xfrm>
            <a:off x="3795712" y="3493761"/>
            <a:ext cx="4600574" cy="83121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200" dirty="0">
                <a:latin typeface="Century Schoolbook" panose="02040604050505020304" pitchFamily="18" charset="0"/>
              </a:rPr>
              <a:t>Hypothèses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05648D9-9F18-4E38-AE7D-A171D97FE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07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4D33E9-8FD7-447C-A8CB-EAB805A18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822" y="384016"/>
            <a:ext cx="10522857" cy="1022754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Century Schoolbook" panose="02040604050505020304" pitchFamily="18" charset="0"/>
              </a:rPr>
              <a:t>Activités</a:t>
            </a:r>
            <a:r>
              <a:rPr lang="en-US" sz="3600" dirty="0">
                <a:latin typeface="Century Schoolbook" panose="02040604050505020304" pitchFamily="18" charset="0"/>
              </a:rPr>
              <a:t> </a:t>
            </a:r>
            <a:r>
              <a:rPr lang="en-US" sz="3600" dirty="0" err="1">
                <a:latin typeface="Century Schoolbook" panose="02040604050505020304" pitchFamily="18" charset="0"/>
              </a:rPr>
              <a:t>d’enseignement</a:t>
            </a:r>
            <a:endParaRPr lang="en-US" sz="3600" dirty="0">
              <a:latin typeface="Century Schoolbook" panose="02040604050505020304" pitchFamily="18" charset="0"/>
            </a:endParaRP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3345AB9B-7098-4DE6-8EA5-8150D5B32F5D}"/>
              </a:ext>
            </a:extLst>
          </p:cNvPr>
          <p:cNvSpPr txBox="1"/>
          <p:nvPr/>
        </p:nvSpPr>
        <p:spPr>
          <a:xfrm>
            <a:off x="478302" y="1547030"/>
            <a:ext cx="10677378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125" indent="-365125">
              <a:buFont typeface="Arial" panose="020B0604020202020204" pitchFamily="34" charset="0"/>
              <a:buChar char="•"/>
            </a:pPr>
            <a:r>
              <a:rPr lang="fr-FR" sz="2200" dirty="0">
                <a:latin typeface="Century Schoolbook" panose="02040604050505020304" pitchFamily="18" charset="0"/>
              </a:rPr>
              <a:t>2010 – 2019 : </a:t>
            </a:r>
            <a:r>
              <a:rPr lang="fr-FR" sz="2200" b="1" dirty="0">
                <a:latin typeface="Century Schoolbook" panose="02040604050505020304" pitchFamily="18" charset="0"/>
              </a:rPr>
              <a:t>Soutien scolaire</a:t>
            </a:r>
          </a:p>
          <a:p>
            <a:pPr marL="822325" lvl="1" indent="-365125">
              <a:buFont typeface="Wingdings" panose="05000000000000000000" pitchFamily="2" charset="2"/>
              <a:buChar char="Ø"/>
            </a:pPr>
            <a:r>
              <a:rPr lang="fr-FR" sz="2200" dirty="0">
                <a:latin typeface="Century Schoolbook" panose="02040604050505020304" pitchFamily="18" charset="0"/>
              </a:rPr>
              <a:t>~ 72 heures par an ;</a:t>
            </a:r>
          </a:p>
          <a:p>
            <a:pPr marL="822325" lvl="1" indent="-365125">
              <a:buFont typeface="Wingdings" panose="05000000000000000000" pitchFamily="2" charset="2"/>
              <a:buChar char="Ø"/>
            </a:pPr>
            <a:r>
              <a:rPr lang="fr-FR" sz="2200" dirty="0">
                <a:latin typeface="Century Schoolbook" panose="02040604050505020304" pitchFamily="18" charset="0"/>
              </a:rPr>
              <a:t>niveau collège / lycée.</a:t>
            </a:r>
          </a:p>
          <a:p>
            <a:pPr lvl="1"/>
            <a:endParaRPr lang="fr-FR" sz="1200" dirty="0">
              <a:latin typeface="Century Schoolbook" panose="020406040505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>
                <a:latin typeface="Century Schoolbook" panose="02040604050505020304" pitchFamily="18" charset="0"/>
              </a:rPr>
              <a:t>2015 – 2018 : </a:t>
            </a:r>
            <a:r>
              <a:rPr lang="fr-FR" sz="2200" b="1" dirty="0">
                <a:latin typeface="Century Schoolbook" panose="02040604050505020304" pitchFamily="18" charset="0"/>
              </a:rPr>
              <a:t>Monitorat</a:t>
            </a:r>
            <a:r>
              <a:rPr lang="fr-FR" sz="2200" dirty="0">
                <a:latin typeface="Century Schoolbook" panose="02040604050505020304" pitchFamily="18" charset="0"/>
              </a:rPr>
              <a:t>, département de physique, université Paris-Sud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FR" sz="2200" dirty="0">
                <a:latin typeface="Century Schoolbook" panose="02040604050505020304" pitchFamily="18" charset="0"/>
              </a:rPr>
              <a:t>192 heures ;</a:t>
            </a:r>
          </a:p>
        </p:txBody>
      </p:sp>
      <p:graphicFrame>
        <p:nvGraphicFramePr>
          <p:cNvPr id="18" name="Tableau 5">
            <a:extLst>
              <a:ext uri="{FF2B5EF4-FFF2-40B4-BE49-F238E27FC236}">
                <a16:creationId xmlns:a16="http://schemas.microsoft.com/office/drawing/2014/main" id="{2B6F057C-39F2-47C3-94EE-1FE5A7CE72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723151"/>
              </p:ext>
            </p:extLst>
          </p:nvPr>
        </p:nvGraphicFramePr>
        <p:xfrm>
          <a:off x="1303216" y="3857784"/>
          <a:ext cx="9585567" cy="2286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195189">
                  <a:extLst>
                    <a:ext uri="{9D8B030D-6E8A-4147-A177-3AD203B41FA5}">
                      <a16:colId xmlns:a16="http://schemas.microsoft.com/office/drawing/2014/main" val="1275559495"/>
                    </a:ext>
                  </a:extLst>
                </a:gridCol>
                <a:gridCol w="3195189">
                  <a:extLst>
                    <a:ext uri="{9D8B030D-6E8A-4147-A177-3AD203B41FA5}">
                      <a16:colId xmlns:a16="http://schemas.microsoft.com/office/drawing/2014/main" val="3041037832"/>
                    </a:ext>
                  </a:extLst>
                </a:gridCol>
                <a:gridCol w="3195189">
                  <a:extLst>
                    <a:ext uri="{9D8B030D-6E8A-4147-A177-3AD203B41FA5}">
                      <a16:colId xmlns:a16="http://schemas.microsoft.com/office/drawing/2014/main" val="9504912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rPr>
                        <a:t>L1 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rPr>
                        <a:t>Mathématiques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rPr>
                        <a:t>, physique et 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rPr>
                        <a:t>informatique</a:t>
                      </a:r>
                      <a:endParaRPr lang="en-US" b="1" dirty="0">
                        <a:solidFill>
                          <a:schemeClr val="tx1"/>
                        </a:solidFill>
                        <a:latin typeface="Century Schoolbook" panose="020406040505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rPr>
                        <a:t>L2 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rPr>
                        <a:t>Préparation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rPr>
                        <a:t> au 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rPr>
                        <a:t>magistère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rPr>
                        <a:t> et aux concours de physique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rPr>
                        <a:t>L3 Physique-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rPr>
                        <a:t>chimie</a:t>
                      </a:r>
                      <a:endParaRPr lang="en-US" b="1" dirty="0">
                        <a:solidFill>
                          <a:schemeClr val="tx1"/>
                        </a:solidFill>
                        <a:latin typeface="Century Schoolbook" panose="020406040505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040321"/>
                  </a:ext>
                </a:extLst>
              </a:tr>
              <a:tr h="309284">
                <a:tc rowSpan="3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Century Schoolbook" panose="02040604050505020304" pitchFamily="18" charset="0"/>
                        </a:rPr>
                        <a:t>TD de </a:t>
                      </a:r>
                      <a:r>
                        <a:rPr lang="en-US" dirty="0" err="1">
                          <a:latin typeface="Century Schoolbook" panose="02040604050505020304" pitchFamily="18" charset="0"/>
                        </a:rPr>
                        <a:t>mécanique</a:t>
                      </a:r>
                      <a:endParaRPr lang="en-US" dirty="0">
                        <a:latin typeface="Century Schoolbook" panose="020406040505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Century Schoolbook" panose="02040604050505020304" pitchFamily="18" charset="0"/>
                        </a:rPr>
                        <a:t>TD </a:t>
                      </a:r>
                      <a:r>
                        <a:rPr lang="en-US" dirty="0" err="1">
                          <a:latin typeface="Century Schoolbook" panose="02040604050505020304" pitchFamily="18" charset="0"/>
                        </a:rPr>
                        <a:t>d’électromagnétisme</a:t>
                      </a:r>
                      <a:r>
                        <a:rPr lang="en-US" dirty="0">
                          <a:latin typeface="Century Schoolbook" panose="02040604050505020304" pitchFamily="18" charset="0"/>
                        </a:rPr>
                        <a:t> et de </a:t>
                      </a:r>
                      <a:r>
                        <a:rPr lang="en-US" dirty="0" err="1">
                          <a:latin typeface="Century Schoolbook" panose="02040604050505020304" pitchFamily="18" charset="0"/>
                        </a:rPr>
                        <a:t>thermodynamique</a:t>
                      </a:r>
                      <a:endParaRPr lang="en-US" dirty="0">
                        <a:latin typeface="Century Schoolbook" panose="020406040505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latin typeface="Century Schoolbook" panose="02040604050505020304" pitchFamily="18" charset="0"/>
                        </a:rPr>
                        <a:t>Cours</a:t>
                      </a:r>
                      <a:r>
                        <a:rPr lang="en-US" dirty="0">
                          <a:latin typeface="Century Schoolbook" panose="02040604050505020304" pitchFamily="18" charset="0"/>
                        </a:rPr>
                        <a:t> </a:t>
                      </a:r>
                      <a:r>
                        <a:rPr lang="en-US" dirty="0" err="1">
                          <a:latin typeface="Century Schoolbook" panose="02040604050505020304" pitchFamily="18" charset="0"/>
                        </a:rPr>
                        <a:t>d’informatique</a:t>
                      </a:r>
                      <a:r>
                        <a:rPr lang="en-US" dirty="0">
                          <a:latin typeface="Century Schoolbook" panose="02040604050505020304" pitchFamily="18" charset="0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3355740"/>
                  </a:ext>
                </a:extLst>
              </a:tr>
              <a:tr h="30928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Century Schoolbook" panose="02040604050505020304" pitchFamily="18" charset="0"/>
                        </a:rPr>
                        <a:t>TP de </a:t>
                      </a:r>
                      <a:r>
                        <a:rPr lang="en-US" dirty="0" err="1">
                          <a:latin typeface="Century Schoolbook" panose="02040604050505020304" pitchFamily="18" charset="0"/>
                        </a:rPr>
                        <a:t>mécanique</a:t>
                      </a:r>
                      <a:endParaRPr lang="en-US" dirty="0">
                        <a:latin typeface="Century Schoolbook" panose="020406040505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977339"/>
                  </a:ext>
                </a:extLst>
              </a:tr>
              <a:tr h="30928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latin typeface="Century Schoolbook" panose="02040604050505020304" pitchFamily="18" charset="0"/>
                        </a:rPr>
                        <a:t>Khôlles</a:t>
                      </a:r>
                      <a:r>
                        <a:rPr lang="en-US" dirty="0">
                          <a:latin typeface="Century Schoolbook" panose="02040604050505020304" pitchFamily="18" charset="0"/>
                        </a:rPr>
                        <a:t> de physique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5544794"/>
                  </a:ext>
                </a:extLst>
              </a:tr>
            </a:tbl>
          </a:graphicData>
        </a:graphic>
      </p:graphicFrame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77F66639-1FE3-4DFA-822B-97B0D08C6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3426345-837E-438E-83AE-C187C1D0ACD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9122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itre 1">
            <a:extLst>
              <a:ext uri="{FF2B5EF4-FFF2-40B4-BE49-F238E27FC236}">
                <a16:creationId xmlns:a16="http://schemas.microsoft.com/office/drawing/2014/main" id="{8233A12E-BB8F-4271-81D8-9E2A4A4D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3" y="384175"/>
            <a:ext cx="10395658" cy="1022350"/>
          </a:xfrm>
        </p:spPr>
        <p:txBody>
          <a:bodyPr>
            <a:noAutofit/>
          </a:bodyPr>
          <a:lstStyle/>
          <a:p>
            <a:r>
              <a:rPr lang="fr-FR" sz="3600" dirty="0">
                <a:latin typeface="Century Schoolbook" panose="02040604050505020304" pitchFamily="18" charset="0"/>
              </a:rPr>
              <a:t>Question du jury</a:t>
            </a:r>
            <a:endParaRPr lang="en-US" sz="3600" dirty="0">
              <a:latin typeface="Century Schoolbook" panose="02040604050505020304" pitchFamily="18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DC725EF3-6646-45B7-ADCD-9C64DCE349E0}"/>
              </a:ext>
            </a:extLst>
          </p:cNvPr>
          <p:cNvSpPr/>
          <p:nvPr/>
        </p:nvSpPr>
        <p:spPr>
          <a:xfrm>
            <a:off x="1738312" y="1406525"/>
            <a:ext cx="8715375" cy="133667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fr-FR" sz="2400" i="1" dirty="0">
                <a:latin typeface="Century Schoolbook" panose="02040604050505020304" pitchFamily="18" charset="0"/>
              </a:rPr>
              <a:t>Quel peut être l'apport pédagogique et didactique de la recherche moderne en gravité quantique pour expliquer les différentes limites de validité de la physique classique ?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8849C1AD-20C5-4348-BB67-E67926B1930F}"/>
              </a:ext>
            </a:extLst>
          </p:cNvPr>
          <p:cNvSpPr/>
          <p:nvPr/>
        </p:nvSpPr>
        <p:spPr>
          <a:xfrm>
            <a:off x="1738312" y="3286150"/>
            <a:ext cx="2057400" cy="121210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200" dirty="0">
                <a:latin typeface="Century Schoolbook" panose="02040604050505020304" pitchFamily="18" charset="0"/>
              </a:rPr>
              <a:t>Réalité sensible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801E7A4-8218-45CB-AD52-3E6B12B05D33}"/>
              </a:ext>
            </a:extLst>
          </p:cNvPr>
          <p:cNvSpPr/>
          <p:nvPr/>
        </p:nvSpPr>
        <p:spPr>
          <a:xfrm>
            <a:off x="8396287" y="3286150"/>
            <a:ext cx="2057400" cy="121210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200" dirty="0">
                <a:latin typeface="Century Schoolbook" panose="02040604050505020304" pitchFamily="18" charset="0"/>
              </a:rPr>
              <a:t>Modèle physique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EB725722-73C5-41B7-969C-98A610FF07FD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4845352" y="4086225"/>
            <a:ext cx="955374" cy="117552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Flèche : droite 21">
            <a:extLst>
              <a:ext uri="{FF2B5EF4-FFF2-40B4-BE49-F238E27FC236}">
                <a16:creationId xmlns:a16="http://schemas.microsoft.com/office/drawing/2014/main" id="{25DC0BDE-66EC-420B-86C7-FFEF1ECF6A74}"/>
              </a:ext>
            </a:extLst>
          </p:cNvPr>
          <p:cNvSpPr/>
          <p:nvPr/>
        </p:nvSpPr>
        <p:spPr>
          <a:xfrm>
            <a:off x="3795712" y="3493761"/>
            <a:ext cx="4600574" cy="83121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200" dirty="0">
                <a:latin typeface="Century Schoolbook" panose="02040604050505020304" pitchFamily="18" charset="0"/>
              </a:rPr>
              <a:t>Hypothèses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C6D75B-281A-4B84-96C8-8F9D0B05A818}"/>
              </a:ext>
            </a:extLst>
          </p:cNvPr>
          <p:cNvSpPr/>
          <p:nvPr/>
        </p:nvSpPr>
        <p:spPr>
          <a:xfrm>
            <a:off x="1628777" y="5261751"/>
            <a:ext cx="6433150" cy="1212074"/>
          </a:xfrm>
          <a:prstGeom prst="rect">
            <a:avLst/>
          </a:prstGeom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>
                <a:latin typeface="Century Schoolbook" panose="02040604050505020304" pitchFamily="18" charset="0"/>
              </a:rPr>
              <a:t>Intuition (ex. : </a:t>
            </a:r>
            <a:r>
              <a:rPr lang="en-US" sz="2200" i="1" dirty="0" err="1">
                <a:latin typeface="Century Schoolbook" panose="02040604050505020304" pitchFamily="18" charset="0"/>
              </a:rPr>
              <a:t>l’espace</a:t>
            </a:r>
            <a:r>
              <a:rPr lang="en-US" sz="2200" i="1" dirty="0">
                <a:latin typeface="Century Schoolbook" panose="02040604050505020304" pitchFamily="18" charset="0"/>
              </a:rPr>
              <a:t> </a:t>
            </a:r>
            <a:r>
              <a:rPr lang="en-US" sz="2200" i="1" dirty="0" err="1">
                <a:latin typeface="Century Schoolbook" panose="02040604050505020304" pitchFamily="18" charset="0"/>
              </a:rPr>
              <a:t>semble</a:t>
            </a:r>
            <a:r>
              <a:rPr lang="en-US" sz="2200" i="1" dirty="0">
                <a:latin typeface="Century Schoolbook" panose="02040604050505020304" pitchFamily="18" charset="0"/>
              </a:rPr>
              <a:t> </a:t>
            </a:r>
            <a:r>
              <a:rPr lang="en-US" sz="2200" i="1" dirty="0" err="1">
                <a:latin typeface="Century Schoolbook" panose="02040604050505020304" pitchFamily="18" charset="0"/>
              </a:rPr>
              <a:t>être</a:t>
            </a:r>
            <a:r>
              <a:rPr lang="en-US" sz="2200" i="1" dirty="0">
                <a:latin typeface="Century Schoolbook" panose="02040604050505020304" pitchFamily="18" charset="0"/>
              </a:rPr>
              <a:t> </a:t>
            </a:r>
            <a:r>
              <a:rPr lang="en-US" sz="2200" i="1" dirty="0" err="1">
                <a:latin typeface="Century Schoolbook" panose="02040604050505020304" pitchFamily="18" charset="0"/>
              </a:rPr>
              <a:t>euclidien</a:t>
            </a:r>
            <a:r>
              <a:rPr lang="en-US" sz="2200" dirty="0">
                <a:latin typeface="Century Schoolbook" panose="02040604050505020304" pitchFamily="18" charset="0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>
                <a:latin typeface="Century Schoolbook" panose="02040604050505020304" pitchFamily="18" charset="0"/>
              </a:rPr>
              <a:t>Simplification (ex. : </a:t>
            </a:r>
            <a:r>
              <a:rPr lang="en-US" sz="2200" i="1" dirty="0" err="1">
                <a:latin typeface="Century Schoolbook" panose="02040604050505020304" pitchFamily="18" charset="0"/>
              </a:rPr>
              <a:t>modèle</a:t>
            </a:r>
            <a:r>
              <a:rPr lang="en-US" sz="2200" i="1" dirty="0">
                <a:latin typeface="Century Schoolbook" panose="02040604050505020304" pitchFamily="18" charset="0"/>
              </a:rPr>
              <a:t> du </a:t>
            </a:r>
            <a:r>
              <a:rPr lang="en-US" sz="2200" i="1" dirty="0" err="1">
                <a:latin typeface="Century Schoolbook" panose="02040604050505020304" pitchFamily="18" charset="0"/>
              </a:rPr>
              <a:t>gaz</a:t>
            </a:r>
            <a:r>
              <a:rPr lang="en-US" sz="2200" i="1" dirty="0">
                <a:latin typeface="Century Schoolbook" panose="02040604050505020304" pitchFamily="18" charset="0"/>
              </a:rPr>
              <a:t> parfait</a:t>
            </a:r>
            <a:r>
              <a:rPr lang="en-US" sz="2200" dirty="0">
                <a:latin typeface="Century Schoolbook" panose="02040604050505020304" pitchFamily="18" charset="0"/>
              </a:rPr>
              <a:t>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779254D-FA97-4413-8344-8E4C34086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0705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itre 1">
            <a:extLst>
              <a:ext uri="{FF2B5EF4-FFF2-40B4-BE49-F238E27FC236}">
                <a16:creationId xmlns:a16="http://schemas.microsoft.com/office/drawing/2014/main" id="{8233A12E-BB8F-4271-81D8-9E2A4A4D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3" y="384175"/>
            <a:ext cx="10395658" cy="1022350"/>
          </a:xfrm>
        </p:spPr>
        <p:txBody>
          <a:bodyPr>
            <a:noAutofit/>
          </a:bodyPr>
          <a:lstStyle/>
          <a:p>
            <a:r>
              <a:rPr lang="fr-FR" sz="3600" dirty="0">
                <a:latin typeface="Century Schoolbook" panose="02040604050505020304" pitchFamily="18" charset="0"/>
              </a:rPr>
              <a:t>Question du jury</a:t>
            </a:r>
            <a:endParaRPr lang="en-US" sz="3600" dirty="0">
              <a:latin typeface="Century Schoolbook" panose="02040604050505020304" pitchFamily="18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DC725EF3-6646-45B7-ADCD-9C64DCE349E0}"/>
              </a:ext>
            </a:extLst>
          </p:cNvPr>
          <p:cNvSpPr/>
          <p:nvPr/>
        </p:nvSpPr>
        <p:spPr>
          <a:xfrm>
            <a:off x="1738312" y="1406525"/>
            <a:ext cx="8715375" cy="133667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fr-FR" sz="2400" i="1" dirty="0">
                <a:latin typeface="Century Schoolbook" panose="02040604050505020304" pitchFamily="18" charset="0"/>
              </a:rPr>
              <a:t>Quel peut être l'apport pédagogique et didactique de la recherche moderne en gravité quantique pour expliquer les différentes limites de validité de la physique classique ?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8849C1AD-20C5-4348-BB67-E67926B1930F}"/>
              </a:ext>
            </a:extLst>
          </p:cNvPr>
          <p:cNvSpPr/>
          <p:nvPr/>
        </p:nvSpPr>
        <p:spPr>
          <a:xfrm>
            <a:off x="1738312" y="3286150"/>
            <a:ext cx="2057400" cy="121210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200" dirty="0">
                <a:latin typeface="Century Schoolbook" panose="02040604050505020304" pitchFamily="18" charset="0"/>
              </a:rPr>
              <a:t>Réalité sensible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801E7A4-8218-45CB-AD52-3E6B12B05D33}"/>
              </a:ext>
            </a:extLst>
          </p:cNvPr>
          <p:cNvSpPr/>
          <p:nvPr/>
        </p:nvSpPr>
        <p:spPr>
          <a:xfrm>
            <a:off x="8396287" y="3286150"/>
            <a:ext cx="2057400" cy="121210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200" dirty="0">
                <a:latin typeface="Century Schoolbook" panose="02040604050505020304" pitchFamily="18" charset="0"/>
              </a:rPr>
              <a:t>Modèle physique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EB725722-73C5-41B7-969C-98A610FF07FD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4845352" y="4086225"/>
            <a:ext cx="955374" cy="117552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Flèche : droite 21">
            <a:extLst>
              <a:ext uri="{FF2B5EF4-FFF2-40B4-BE49-F238E27FC236}">
                <a16:creationId xmlns:a16="http://schemas.microsoft.com/office/drawing/2014/main" id="{25DC0BDE-66EC-420B-86C7-FFEF1ECF6A74}"/>
              </a:ext>
            </a:extLst>
          </p:cNvPr>
          <p:cNvSpPr/>
          <p:nvPr/>
        </p:nvSpPr>
        <p:spPr>
          <a:xfrm>
            <a:off x="3795712" y="3493761"/>
            <a:ext cx="4600574" cy="83121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200" dirty="0">
                <a:latin typeface="Century Schoolbook" panose="02040604050505020304" pitchFamily="18" charset="0"/>
              </a:rPr>
              <a:t>Hypothèses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36324BFC-CC16-4712-8F65-3A0CA0022BB5}"/>
              </a:ext>
            </a:extLst>
          </p:cNvPr>
          <p:cNvGrpSpPr/>
          <p:nvPr/>
        </p:nvGrpSpPr>
        <p:grpSpPr>
          <a:xfrm>
            <a:off x="1628777" y="5261751"/>
            <a:ext cx="8934447" cy="1212074"/>
            <a:chOff x="285751" y="5261751"/>
            <a:chExt cx="8934447" cy="121207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C6D75B-281A-4B84-96C8-8F9D0B05A818}"/>
                </a:ext>
              </a:extLst>
            </p:cNvPr>
            <p:cNvSpPr/>
            <p:nvPr/>
          </p:nvSpPr>
          <p:spPr>
            <a:xfrm>
              <a:off x="285751" y="5261751"/>
              <a:ext cx="6433150" cy="1212074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sz="2200" dirty="0">
                  <a:latin typeface="Century Schoolbook" panose="02040604050505020304" pitchFamily="18" charset="0"/>
                </a:rPr>
                <a:t>Intuition (ex. : </a:t>
              </a:r>
              <a:r>
                <a:rPr lang="en-US" sz="2200" i="1" dirty="0" err="1">
                  <a:latin typeface="Century Schoolbook" panose="02040604050505020304" pitchFamily="18" charset="0"/>
                </a:rPr>
                <a:t>l’espace</a:t>
              </a:r>
              <a:r>
                <a:rPr lang="en-US" sz="2200" i="1" dirty="0">
                  <a:latin typeface="Century Schoolbook" panose="02040604050505020304" pitchFamily="18" charset="0"/>
                </a:rPr>
                <a:t> </a:t>
              </a:r>
              <a:r>
                <a:rPr lang="en-US" sz="2200" i="1" dirty="0" err="1">
                  <a:latin typeface="Century Schoolbook" panose="02040604050505020304" pitchFamily="18" charset="0"/>
                </a:rPr>
                <a:t>semble</a:t>
              </a:r>
              <a:r>
                <a:rPr lang="en-US" sz="2200" i="1" dirty="0">
                  <a:latin typeface="Century Schoolbook" panose="02040604050505020304" pitchFamily="18" charset="0"/>
                </a:rPr>
                <a:t> </a:t>
              </a:r>
              <a:r>
                <a:rPr lang="en-US" sz="2200" i="1" dirty="0" err="1">
                  <a:latin typeface="Century Schoolbook" panose="02040604050505020304" pitchFamily="18" charset="0"/>
                </a:rPr>
                <a:t>être</a:t>
              </a:r>
              <a:r>
                <a:rPr lang="en-US" sz="2200" i="1" dirty="0">
                  <a:latin typeface="Century Schoolbook" panose="02040604050505020304" pitchFamily="18" charset="0"/>
                </a:rPr>
                <a:t> </a:t>
              </a:r>
              <a:r>
                <a:rPr lang="en-US" sz="2200" i="1" dirty="0" err="1">
                  <a:latin typeface="Century Schoolbook" panose="02040604050505020304" pitchFamily="18" charset="0"/>
                </a:rPr>
                <a:t>euclidien</a:t>
              </a:r>
              <a:r>
                <a:rPr lang="en-US" sz="2200" dirty="0">
                  <a:latin typeface="Century Schoolbook" panose="02040604050505020304" pitchFamily="18" charset="0"/>
                </a:rPr>
                <a:t>)</a:t>
              </a:r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sz="2200" dirty="0">
                  <a:latin typeface="Century Schoolbook" panose="02040604050505020304" pitchFamily="18" charset="0"/>
                </a:rPr>
                <a:t>Simplification (ex. : </a:t>
              </a:r>
              <a:r>
                <a:rPr lang="en-US" sz="2200" i="1" dirty="0" err="1">
                  <a:latin typeface="Century Schoolbook" panose="02040604050505020304" pitchFamily="18" charset="0"/>
                </a:rPr>
                <a:t>modèle</a:t>
              </a:r>
              <a:r>
                <a:rPr lang="en-US" sz="2200" i="1" dirty="0">
                  <a:latin typeface="Century Schoolbook" panose="02040604050505020304" pitchFamily="18" charset="0"/>
                </a:rPr>
                <a:t> du </a:t>
              </a:r>
              <a:r>
                <a:rPr lang="en-US" sz="2200" i="1" dirty="0" err="1">
                  <a:latin typeface="Century Schoolbook" panose="02040604050505020304" pitchFamily="18" charset="0"/>
                </a:rPr>
                <a:t>gaz</a:t>
              </a:r>
              <a:r>
                <a:rPr lang="en-US" sz="2200" i="1" dirty="0">
                  <a:latin typeface="Century Schoolbook" panose="02040604050505020304" pitchFamily="18" charset="0"/>
                </a:rPr>
                <a:t> parfait</a:t>
              </a:r>
              <a:r>
                <a:rPr lang="en-US" sz="2200" dirty="0">
                  <a:latin typeface="Century Schoolbook" panose="02040604050505020304" pitchFamily="18" charset="0"/>
                </a:rPr>
                <a:t>)</a:t>
              </a:r>
            </a:p>
          </p:txBody>
        </p:sp>
        <p:sp>
          <p:nvSpPr>
            <p:cNvPr id="26" name="Accolade fermante 25">
              <a:extLst>
                <a:ext uri="{FF2B5EF4-FFF2-40B4-BE49-F238E27FC236}">
                  <a16:creationId xmlns:a16="http://schemas.microsoft.com/office/drawing/2014/main" id="{77E576AB-4CB1-4551-911A-2596B778C747}"/>
                </a:ext>
              </a:extLst>
            </p:cNvPr>
            <p:cNvSpPr/>
            <p:nvPr/>
          </p:nvSpPr>
          <p:spPr>
            <a:xfrm>
              <a:off x="6958013" y="5261751"/>
              <a:ext cx="357187" cy="1212074"/>
            </a:xfrm>
            <a:prstGeom prst="rightBrace">
              <a:avLst>
                <a:gd name="adj1" fmla="val 8333"/>
                <a:gd name="adj2" fmla="val 51179"/>
              </a:avLst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EEEDF83-6774-4457-A23B-CC3F2A1F922D}"/>
                </a:ext>
              </a:extLst>
            </p:cNvPr>
            <p:cNvSpPr/>
            <p:nvPr/>
          </p:nvSpPr>
          <p:spPr>
            <a:xfrm>
              <a:off x="7572374" y="5261751"/>
              <a:ext cx="1647824" cy="1212074"/>
            </a:xfrm>
            <a:prstGeom prst="rect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200" dirty="0" err="1">
                  <a:latin typeface="Century Schoolbook" panose="02040604050505020304" pitchFamily="18" charset="0"/>
                </a:rPr>
                <a:t>Limites</a:t>
              </a:r>
              <a:r>
                <a:rPr lang="en-US" sz="2200" dirty="0">
                  <a:latin typeface="Century Schoolbook" panose="02040604050505020304" pitchFamily="18" charset="0"/>
                </a:rPr>
                <a:t> de </a:t>
              </a:r>
              <a:r>
                <a:rPr lang="en-US" sz="2200" dirty="0" err="1">
                  <a:latin typeface="Century Schoolbook" panose="02040604050505020304" pitchFamily="18" charset="0"/>
                </a:rPr>
                <a:t>validité</a:t>
              </a:r>
              <a:endParaRPr lang="en-US" sz="2200" dirty="0">
                <a:latin typeface="Century Schoolbook" panose="02040604050505020304" pitchFamily="18" charset="0"/>
              </a:endParaRPr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5CDA61-0CF7-4326-8771-DFAC5A26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0333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itre 1">
            <a:extLst>
              <a:ext uri="{FF2B5EF4-FFF2-40B4-BE49-F238E27FC236}">
                <a16:creationId xmlns:a16="http://schemas.microsoft.com/office/drawing/2014/main" id="{8233A12E-BB8F-4271-81D8-9E2A4A4D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3" y="384175"/>
            <a:ext cx="10395658" cy="1022350"/>
          </a:xfrm>
        </p:spPr>
        <p:txBody>
          <a:bodyPr>
            <a:noAutofit/>
          </a:bodyPr>
          <a:lstStyle/>
          <a:p>
            <a:r>
              <a:rPr lang="fr-FR" sz="3600" dirty="0">
                <a:latin typeface="Century Schoolbook" panose="02040604050505020304" pitchFamily="18" charset="0"/>
              </a:rPr>
              <a:t>Question du jury</a:t>
            </a:r>
            <a:endParaRPr lang="en-US" sz="3600" dirty="0">
              <a:latin typeface="Century Schoolbook" panose="02040604050505020304" pitchFamily="18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A5AE4C6-1625-49AC-8FE4-16BC1959E19F}"/>
              </a:ext>
            </a:extLst>
          </p:cNvPr>
          <p:cNvSpPr txBox="1"/>
          <p:nvPr/>
        </p:nvSpPr>
        <p:spPr>
          <a:xfrm>
            <a:off x="332935" y="3072510"/>
            <a:ext cx="52753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 err="1">
                <a:latin typeface="Century Schoolbook" panose="02040604050505020304" pitchFamily="18" charset="0"/>
              </a:rPr>
              <a:t>Actualité</a:t>
            </a:r>
            <a:r>
              <a:rPr lang="en-US" sz="2200" dirty="0">
                <a:latin typeface="Century Schoolbook" panose="02040604050505020304" pitchFamily="18" charset="0"/>
              </a:rPr>
              <a:t> </a:t>
            </a:r>
            <a:r>
              <a:rPr lang="en-US" sz="2200" dirty="0" err="1">
                <a:latin typeface="Century Schoolbook" panose="02040604050505020304" pitchFamily="18" charset="0"/>
              </a:rPr>
              <a:t>scientifique</a:t>
            </a:r>
            <a:r>
              <a:rPr lang="en-US" sz="2200" dirty="0">
                <a:latin typeface="Century Schoolbook" panose="02040604050505020304" pitchFamily="18" charset="0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 err="1">
                <a:latin typeface="Century Schoolbook" panose="02040604050505020304" pitchFamily="18" charset="0"/>
              </a:rPr>
              <a:t>Enjeux</a:t>
            </a:r>
            <a:r>
              <a:rPr lang="en-US" sz="2200" dirty="0">
                <a:latin typeface="Century Schoolbook" panose="02040604050505020304" pitchFamily="18" charset="0"/>
              </a:rPr>
              <a:t> de la gravitation </a:t>
            </a:r>
            <a:r>
              <a:rPr lang="en-US" sz="2200" dirty="0" err="1">
                <a:latin typeface="Century Schoolbook" panose="02040604050505020304" pitchFamily="18" charset="0"/>
              </a:rPr>
              <a:t>quantique</a:t>
            </a:r>
            <a:r>
              <a:rPr lang="en-US" sz="2200" dirty="0">
                <a:latin typeface="Century Schoolbook" panose="02040604050505020304" pitchFamily="18" charset="0"/>
              </a:rPr>
              <a:t>  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73689E1-1366-4864-9204-1A337FB2DD02}"/>
              </a:ext>
            </a:extLst>
          </p:cNvPr>
          <p:cNvSpPr txBox="1"/>
          <p:nvPr/>
        </p:nvSpPr>
        <p:spPr>
          <a:xfrm>
            <a:off x="7705746" y="2875002"/>
            <a:ext cx="36762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err="1">
                <a:latin typeface="Century Schoolbook" panose="02040604050505020304" pitchFamily="18" charset="0"/>
              </a:rPr>
              <a:t>Avoir</a:t>
            </a:r>
            <a:r>
              <a:rPr lang="en-US" sz="2200" dirty="0">
                <a:latin typeface="Century Schoolbook" panose="02040604050505020304" pitchFamily="18" charset="0"/>
              </a:rPr>
              <a:t> conscience :</a:t>
            </a:r>
          </a:p>
          <a:p>
            <a:r>
              <a:rPr lang="en-US" sz="2200" dirty="0">
                <a:latin typeface="Century Schoolbook" panose="02040604050505020304" pitchFamily="18" charset="0"/>
              </a:rPr>
              <a:t>- Du </a:t>
            </a:r>
            <a:r>
              <a:rPr lang="en-US" sz="2200" dirty="0" err="1">
                <a:latin typeface="Century Schoolbook" panose="02040604050505020304" pitchFamily="18" charset="0"/>
              </a:rPr>
              <a:t>rôle</a:t>
            </a:r>
            <a:r>
              <a:rPr lang="en-US" sz="2200" dirty="0">
                <a:latin typeface="Century Schoolbook" panose="02040604050505020304" pitchFamily="18" charset="0"/>
              </a:rPr>
              <a:t> des </a:t>
            </a:r>
            <a:r>
              <a:rPr lang="en-US" sz="2200" dirty="0" err="1">
                <a:latin typeface="Century Schoolbook" panose="02040604050505020304" pitchFamily="18" charset="0"/>
              </a:rPr>
              <a:t>hypothèses</a:t>
            </a:r>
            <a:r>
              <a:rPr lang="en-US" sz="2200" dirty="0">
                <a:latin typeface="Century Schoolbook" panose="02040604050505020304" pitchFamily="18" charset="0"/>
              </a:rPr>
              <a:t> ;</a:t>
            </a:r>
          </a:p>
          <a:p>
            <a:r>
              <a:rPr lang="en-US" sz="2200" dirty="0">
                <a:latin typeface="Century Schoolbook" panose="02040604050505020304" pitchFamily="18" charset="0"/>
              </a:rPr>
              <a:t>- Des </a:t>
            </a:r>
            <a:r>
              <a:rPr lang="en-US" sz="2200" dirty="0" err="1">
                <a:latin typeface="Century Schoolbook" panose="02040604050505020304" pitchFamily="18" charset="0"/>
              </a:rPr>
              <a:t>limites</a:t>
            </a:r>
            <a:r>
              <a:rPr lang="en-US" sz="2200" dirty="0">
                <a:latin typeface="Century Schoolbook" panose="02040604050505020304" pitchFamily="18" charset="0"/>
              </a:rPr>
              <a:t> de </a:t>
            </a:r>
            <a:r>
              <a:rPr lang="en-US" sz="2200" dirty="0" err="1">
                <a:latin typeface="Century Schoolbook" panose="02040604050505020304" pitchFamily="18" charset="0"/>
              </a:rPr>
              <a:t>validité</a:t>
            </a:r>
            <a:r>
              <a:rPr lang="en-US" sz="2200" dirty="0">
                <a:latin typeface="Century Schoolbook" panose="02040604050505020304" pitchFamily="18" charset="0"/>
              </a:rPr>
              <a:t>.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C506DA21-CA57-47CD-83B3-3092CB701A52}"/>
              </a:ext>
            </a:extLst>
          </p:cNvPr>
          <p:cNvSpPr/>
          <p:nvPr/>
        </p:nvSpPr>
        <p:spPr>
          <a:xfrm>
            <a:off x="5816989" y="3236519"/>
            <a:ext cx="1621119" cy="554657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200" b="1" dirty="0">
              <a:latin typeface="Century Schoolbook" panose="02040604050505020304" pitchFamily="18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46182E3-C409-4852-8C7C-9FC3001241F2}"/>
              </a:ext>
            </a:extLst>
          </p:cNvPr>
          <p:cNvSpPr txBox="1"/>
          <p:nvPr/>
        </p:nvSpPr>
        <p:spPr>
          <a:xfrm>
            <a:off x="478301" y="1757409"/>
            <a:ext cx="106773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latin typeface="Century Schoolbook" panose="02040604050505020304" pitchFamily="18" charset="0"/>
              </a:rPr>
              <a:t>Danger</a:t>
            </a:r>
            <a:r>
              <a:rPr lang="en-US" sz="2200" dirty="0">
                <a:latin typeface="Century Schoolbook" panose="02040604050505020304" pitchFamily="18" charset="0"/>
              </a:rPr>
              <a:t> : </a:t>
            </a:r>
            <a:r>
              <a:rPr lang="en-US" sz="2200" dirty="0" err="1">
                <a:latin typeface="Century Schoolbook" panose="02040604050505020304" pitchFamily="18" charset="0"/>
              </a:rPr>
              <a:t>Interpréter</a:t>
            </a:r>
            <a:r>
              <a:rPr lang="en-US" sz="2200" dirty="0">
                <a:latin typeface="Century Schoolbook" panose="02040604050505020304" pitchFamily="18" charset="0"/>
              </a:rPr>
              <a:t> la </a:t>
            </a:r>
            <a:r>
              <a:rPr lang="en-US" sz="2200" dirty="0" err="1">
                <a:latin typeface="Century Schoolbook" panose="02040604050505020304" pitchFamily="18" charset="0"/>
              </a:rPr>
              <a:t>théorie</a:t>
            </a:r>
            <a:r>
              <a:rPr lang="en-US" sz="2200" dirty="0">
                <a:latin typeface="Century Schoolbook" panose="02040604050505020304" pitchFamily="18" charset="0"/>
              </a:rPr>
              <a:t> </a:t>
            </a:r>
            <a:r>
              <a:rPr lang="en-US" sz="2200" dirty="0" err="1">
                <a:latin typeface="Century Schoolbook" panose="02040604050505020304" pitchFamily="18" charset="0"/>
              </a:rPr>
              <a:t>comme</a:t>
            </a:r>
            <a:r>
              <a:rPr lang="en-US" sz="2200" dirty="0">
                <a:latin typeface="Century Schoolbook" panose="02040604050505020304" pitchFamily="18" charset="0"/>
              </a:rPr>
              <a:t> </a:t>
            </a:r>
            <a:r>
              <a:rPr lang="en-US" sz="2200" dirty="0" err="1">
                <a:latin typeface="Century Schoolbook" panose="02040604050505020304" pitchFamily="18" charset="0"/>
              </a:rPr>
              <a:t>évidente</a:t>
            </a:r>
            <a:r>
              <a:rPr lang="en-US" sz="2200" dirty="0">
                <a:latin typeface="Century Schoolbook" panose="02040604050505020304" pitchFamily="18" charset="0"/>
              </a:rPr>
              <a:t> et </a:t>
            </a:r>
            <a:r>
              <a:rPr lang="en-US" sz="2200" dirty="0" err="1">
                <a:latin typeface="Century Schoolbook" panose="02040604050505020304" pitchFamily="18" charset="0"/>
              </a:rPr>
              <a:t>absolue</a:t>
            </a:r>
            <a:r>
              <a:rPr lang="en-US" sz="2200" dirty="0">
                <a:latin typeface="Century Schoolbook" panose="02040604050505020304" pitchFamily="18" charset="0"/>
              </a:rPr>
              <a:t> 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A481DB-AB60-41DB-89AF-40A5F5FC8344}"/>
              </a:ext>
            </a:extLst>
          </p:cNvPr>
          <p:cNvSpPr/>
          <p:nvPr/>
        </p:nvSpPr>
        <p:spPr>
          <a:xfrm>
            <a:off x="398154" y="2596115"/>
            <a:ext cx="302839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Century Schoolbook" panose="02040604050505020304" pitchFamily="18" charset="0"/>
              </a:rPr>
              <a:t>Apport </a:t>
            </a:r>
            <a:r>
              <a:rPr lang="en-US" sz="2200" b="1" dirty="0" err="1">
                <a:latin typeface="Century Schoolbook" panose="02040604050505020304" pitchFamily="18" charset="0"/>
              </a:rPr>
              <a:t>didactique</a:t>
            </a:r>
            <a:r>
              <a:rPr lang="en-US" sz="2200" b="1" dirty="0">
                <a:latin typeface="Century Schoolbook" panose="02040604050505020304" pitchFamily="18" charset="0"/>
              </a:rPr>
              <a:t> 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785BAC-1461-4816-9B8C-E7AB4DB9CE53}"/>
              </a:ext>
            </a:extLst>
          </p:cNvPr>
          <p:cNvSpPr/>
          <p:nvPr/>
        </p:nvSpPr>
        <p:spPr>
          <a:xfrm>
            <a:off x="478301" y="4211917"/>
            <a:ext cx="332815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Century Schoolbook" panose="02040604050505020304" pitchFamily="18" charset="0"/>
              </a:rPr>
              <a:t>Apport </a:t>
            </a:r>
            <a:r>
              <a:rPr lang="en-US" sz="2200" b="1" dirty="0" err="1">
                <a:latin typeface="Century Schoolbook" panose="02040604050505020304" pitchFamily="18" charset="0"/>
              </a:rPr>
              <a:t>pédagogique</a:t>
            </a:r>
            <a:r>
              <a:rPr lang="en-US" sz="2200" b="1" dirty="0">
                <a:latin typeface="Century Schoolbook" panose="02040604050505020304" pitchFamily="18" charset="0"/>
              </a:rPr>
              <a:t> :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6CE1F32-2F67-40FA-BA45-88523B96C03A}"/>
              </a:ext>
            </a:extLst>
          </p:cNvPr>
          <p:cNvSpPr txBox="1"/>
          <p:nvPr/>
        </p:nvSpPr>
        <p:spPr>
          <a:xfrm>
            <a:off x="332935" y="4683191"/>
            <a:ext cx="63585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 err="1">
                <a:latin typeface="Century Schoolbook" panose="02040604050505020304" pitchFamily="18" charset="0"/>
              </a:rPr>
              <a:t>Mettre</a:t>
            </a:r>
            <a:r>
              <a:rPr lang="en-US" sz="2200" dirty="0">
                <a:latin typeface="Century Schoolbook" panose="02040604050505020304" pitchFamily="18" charset="0"/>
              </a:rPr>
              <a:t> </a:t>
            </a:r>
            <a:r>
              <a:rPr lang="en-US" sz="2200" dirty="0" err="1">
                <a:latin typeface="Century Schoolbook" panose="02040604050505020304" pitchFamily="18" charset="0"/>
              </a:rPr>
              <a:t>en</a:t>
            </a:r>
            <a:r>
              <a:rPr lang="en-US" sz="2200" dirty="0">
                <a:latin typeface="Century Schoolbook" panose="02040604050505020304" pitchFamily="18" charset="0"/>
              </a:rPr>
              <a:t> perspective les </a:t>
            </a:r>
            <a:r>
              <a:rPr lang="en-US" sz="2200" dirty="0" err="1">
                <a:latin typeface="Century Schoolbook" panose="02040604050505020304" pitchFamily="18" charset="0"/>
              </a:rPr>
              <a:t>savoirs</a:t>
            </a:r>
            <a:r>
              <a:rPr lang="en-US" sz="2200" dirty="0">
                <a:latin typeface="Century Schoolbook" panose="02040604050505020304" pitchFamily="18" charset="0"/>
              </a:rPr>
              <a:t> </a:t>
            </a:r>
            <a:r>
              <a:rPr lang="en-US" sz="2200" dirty="0" err="1">
                <a:latin typeface="Century Schoolbook" panose="02040604050505020304" pitchFamily="18" charset="0"/>
              </a:rPr>
              <a:t>enseignés</a:t>
            </a:r>
            <a:endParaRPr lang="en-US" sz="2200" dirty="0">
              <a:latin typeface="Century Schoolbook" panose="02040604050505020304" pitchFamily="18" charset="0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6C16BED-FA06-40F2-8DFE-189FA7945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372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itre 1">
            <a:extLst>
              <a:ext uri="{FF2B5EF4-FFF2-40B4-BE49-F238E27FC236}">
                <a16:creationId xmlns:a16="http://schemas.microsoft.com/office/drawing/2014/main" id="{8233A12E-BB8F-4271-81D8-9E2A4A4D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3" y="384175"/>
            <a:ext cx="10015537" cy="10223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Schoolbook" panose="02040604050505020304" pitchFamily="18" charset="0"/>
              </a:rPr>
              <a:t>Conclusion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80FC4F17-E1F5-4159-99C4-A0CEF2C9E865}"/>
                  </a:ext>
                </a:extLst>
              </p:cNvPr>
              <p:cNvSpPr txBox="1"/>
              <p:nvPr/>
            </p:nvSpPr>
            <p:spPr>
              <a:xfrm>
                <a:off x="478303" y="1576449"/>
                <a:ext cx="10564836" cy="2646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200" dirty="0">
                    <a:latin typeface="Century Schoolbook" panose="02040604050505020304" pitchFamily="18" charset="0"/>
                  </a:rPr>
                  <a:t>Modèle standard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fr-FR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𝓔</m:t>
                        </m:r>
                      </m:e>
                    </m:d>
                    <m:r>
                      <a:rPr lang="fr-FR" sz="22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↗</m:t>
                    </m:r>
                  </m:oMath>
                </a14:m>
                <a:r>
                  <a:rPr lang="fr-FR" sz="2200" dirty="0">
                    <a:latin typeface="Century Schoolbook" panose="02040604050505020304" pitchFamily="18" charset="0"/>
                    <a:sym typeface="Wingdings" panose="05000000000000000000" pitchFamily="2" charset="2"/>
                  </a:rPr>
                  <a:t> quand </a:t>
                </a:r>
                <a14:m>
                  <m:oMath xmlns:m="http://schemas.openxmlformats.org/officeDocument/2006/math">
                    <m:r>
                      <a:rPr lang="fr-FR" sz="2200" i="1">
                        <a:latin typeface="Cambria Math" panose="02040503050406030204" pitchFamily="18" charset="0"/>
                      </a:rPr>
                      <m:t>𝓔</m:t>
                    </m:r>
                    <m:r>
                      <a:rPr lang="fr-FR" sz="22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↗</m:t>
                    </m:r>
                  </m:oMath>
                </a14:m>
                <a:r>
                  <a:rPr lang="fr-FR" sz="2200" dirty="0">
                    <a:latin typeface="Century Schoolbook" panose="02040604050505020304" pitchFamily="18" charset="0"/>
                    <a:sym typeface="Wingdings" panose="05000000000000000000" pitchFamily="2" charset="2"/>
                  </a:rPr>
                  <a:t> </a:t>
                </a:r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r>
                  <a:rPr lang="fr-FR" sz="2200" dirty="0">
                    <a:latin typeface="Century Schoolbook" panose="02040604050505020304" pitchFamily="18" charset="0"/>
                    <a:sym typeface="Wingdings" panose="05000000000000000000" pitchFamily="2" charset="2"/>
                  </a:rPr>
                  <a:t>problématique aux hautes énergies ;</a:t>
                </a:r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r>
                  <a:rPr lang="fr-FR" sz="2200" dirty="0">
                    <a:latin typeface="Century Schoolbook" panose="02040604050505020304" pitchFamily="18" charset="0"/>
                  </a:rPr>
                  <a:t>théorie effective pour </a:t>
                </a:r>
                <a14:m>
                  <m:oMath xmlns:m="http://schemas.openxmlformats.org/officeDocument/2006/math">
                    <m:r>
                      <a:rPr lang="fr-FR" sz="2200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fr-FR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fr-FR" sz="2200" dirty="0">
                    <a:latin typeface="Century Schoolbook" panose="02040604050505020304" pitchFamily="18" charset="0"/>
                  </a:rPr>
                  <a:t>.</a:t>
                </a:r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endParaRPr lang="fr-FR" sz="1200" dirty="0">
                  <a:latin typeface="Century Schoolbook" panose="020406040505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200" dirty="0">
                    <a:latin typeface="Century Schoolbook" panose="02040604050505020304" pitchFamily="18" charset="0"/>
                  </a:rPr>
                  <a:t>Gravitation quantique : nouveau paradigme</a:t>
                </a:r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r>
                  <a:rPr lang="fr-FR" sz="2200" dirty="0">
                    <a:latin typeface="Century Schoolbook" panose="02040604050505020304" pitchFamily="18" charset="0"/>
                  </a:rPr>
                  <a:t>remise en question de la notion d’espace-temps ; </a:t>
                </a:r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r>
                  <a:rPr lang="fr-FR" sz="2200" dirty="0">
                    <a:latin typeface="Century Schoolbook" panose="02040604050505020304" pitchFamily="18" charset="0"/>
                  </a:rPr>
                  <a:t>élaboration d’un modèle à partir de principes physiques fondamentaux (principe de relativité, arguments de symétrie…).</a:t>
                </a:r>
              </a:p>
            </p:txBody>
          </p:sp>
        </mc:Choice>
        <mc:Fallback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80FC4F17-E1F5-4159-99C4-A0CEF2C9E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03" y="1576449"/>
                <a:ext cx="10564836" cy="2646878"/>
              </a:xfrm>
              <a:prstGeom prst="rect">
                <a:avLst/>
              </a:prstGeom>
              <a:blipFill>
                <a:blip r:embed="rId2"/>
                <a:stretch>
                  <a:fillRect l="-634" t="-1613" b="-3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4D2FCDE-849E-4704-AE7F-9D517EABA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43</a:t>
            </a:fld>
            <a:endParaRPr lang="en-US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3FF0E2CF-4E8C-4197-8C92-88DB215F6575}"/>
              </a:ext>
            </a:extLst>
          </p:cNvPr>
          <p:cNvSpPr/>
          <p:nvPr/>
        </p:nvSpPr>
        <p:spPr>
          <a:xfrm>
            <a:off x="1389185" y="4631759"/>
            <a:ext cx="9413631" cy="122673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Century Schoolbook" panose="02040604050505020304" pitchFamily="18" charset="0"/>
              </a:rPr>
              <a:t>Sensibiliser</a:t>
            </a:r>
            <a:r>
              <a:rPr lang="en-US" sz="2400" dirty="0">
                <a:latin typeface="Century Schoolbook" panose="02040604050505020304" pitchFamily="18" charset="0"/>
              </a:rPr>
              <a:t> les </a:t>
            </a:r>
            <a:r>
              <a:rPr lang="en-US" sz="2400" dirty="0" err="1">
                <a:latin typeface="Century Schoolbook" panose="02040604050505020304" pitchFamily="18" charset="0"/>
              </a:rPr>
              <a:t>élèves</a:t>
            </a:r>
            <a:r>
              <a:rPr lang="en-US" sz="2400" dirty="0">
                <a:latin typeface="Century Schoolbook" panose="02040604050505020304" pitchFamily="18" charset="0"/>
              </a:rPr>
              <a:t> à </a:t>
            </a:r>
            <a:r>
              <a:rPr lang="en-US" sz="2400" dirty="0" err="1">
                <a:latin typeface="Century Schoolbook" panose="02040604050505020304" pitchFamily="18" charset="0"/>
              </a:rPr>
              <a:t>l’importance</a:t>
            </a:r>
            <a:r>
              <a:rPr lang="en-US" sz="2400" dirty="0">
                <a:latin typeface="Century Schoolbook" panose="02040604050505020304" pitchFamily="18" charset="0"/>
              </a:rPr>
              <a:t> des concepts et des </a:t>
            </a:r>
            <a:r>
              <a:rPr lang="en-US" sz="2400" dirty="0" err="1">
                <a:latin typeface="Century Schoolbook" panose="02040604050505020304" pitchFamily="18" charset="0"/>
              </a:rPr>
              <a:t>principes</a:t>
            </a:r>
            <a:r>
              <a:rPr lang="en-US" sz="2400" dirty="0">
                <a:latin typeface="Century Schoolbook" panose="02040604050505020304" pitchFamily="18" charset="0"/>
              </a:rPr>
              <a:t> physiques.</a:t>
            </a:r>
          </a:p>
        </p:txBody>
      </p:sp>
    </p:spTree>
    <p:extLst>
      <p:ext uri="{BB962C8B-B14F-4D97-AF65-F5344CB8AC3E}">
        <p14:creationId xmlns:p14="http://schemas.microsoft.com/office/powerpoint/2010/main" val="2390443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itre 1">
            <a:extLst>
              <a:ext uri="{FF2B5EF4-FFF2-40B4-BE49-F238E27FC236}">
                <a16:creationId xmlns:a16="http://schemas.microsoft.com/office/drawing/2014/main" id="{8233A12E-BB8F-4271-81D8-9E2A4A4D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3" y="384175"/>
            <a:ext cx="10015537" cy="10223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Schoolbook" panose="02040604050505020304" pitchFamily="18" charset="0"/>
              </a:rPr>
              <a:t>Conjectures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80FC4F17-E1F5-4159-99C4-A0CEF2C9E865}"/>
                  </a:ext>
                </a:extLst>
              </p:cNvPr>
              <p:cNvSpPr txBox="1"/>
              <p:nvPr/>
            </p:nvSpPr>
            <p:spPr>
              <a:xfrm>
                <a:off x="478303" y="1576449"/>
                <a:ext cx="105648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200" dirty="0">
                    <a:latin typeface="Century Schoolbook" panose="02040604050505020304" pitchFamily="18" charset="0"/>
                  </a:rPr>
                  <a:t>Modèle standard </a:t>
                </a:r>
                <a14:m>
                  <m:oMath xmlns:m="http://schemas.openxmlformats.org/officeDocument/2006/math">
                    <m:r>
                      <a:rPr lang="fr-FR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FR" sz="2200" dirty="0">
                    <a:latin typeface="Century Schoolbook" panose="02040604050505020304" pitchFamily="18" charset="0"/>
                    <a:sym typeface="Wingdings" panose="05000000000000000000" pitchFamily="2" charset="2"/>
                  </a:rPr>
                  <a:t> problèmes aux hautes énergies </a:t>
                </a:r>
              </a:p>
              <a:p>
                <a:pPr marL="273050"/>
                <a:r>
                  <a:rPr lang="fr-FR" sz="2200" dirty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FR" sz="2200" dirty="0">
                    <a:latin typeface="Century Schoolbook" panose="02040604050505020304" pitchFamily="18" charset="0"/>
                  </a:rPr>
                  <a:t> théorie effective pour </a:t>
                </a:r>
                <a14:m>
                  <m:oMath xmlns:m="http://schemas.openxmlformats.org/officeDocument/2006/math">
                    <m:r>
                      <a:rPr lang="fr-FR" sz="2200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fr-FR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</m:oMath>
                </a14:m>
                <a:endParaRPr lang="fr-FR" sz="22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80FC4F17-E1F5-4159-99C4-A0CEF2C9E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03" y="1576449"/>
                <a:ext cx="10564836" cy="769441"/>
              </a:xfrm>
              <a:prstGeom prst="rect">
                <a:avLst/>
              </a:prstGeom>
              <a:blipFill>
                <a:blip r:embed="rId2"/>
                <a:stretch>
                  <a:fillRect l="-634" t="-5556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4D2FCDE-849E-4704-AE7F-9D517EABA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44</a:t>
            </a:fld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E48E4E1-6712-4995-875C-09205537D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981" y="2711742"/>
            <a:ext cx="5658038" cy="403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07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4D33E9-8FD7-447C-A8CB-EAB805A18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822" y="384016"/>
            <a:ext cx="10522857" cy="1022754"/>
          </a:xfrm>
        </p:spPr>
        <p:txBody>
          <a:bodyPr>
            <a:normAutofit/>
          </a:bodyPr>
          <a:lstStyle/>
          <a:p>
            <a:r>
              <a:rPr lang="fr-FR" sz="3600" dirty="0">
                <a:latin typeface="Century Schoolbook" panose="02040604050505020304" pitchFamily="18" charset="0"/>
              </a:rPr>
              <a:t>Formation pédagogique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EF75C8C-D307-40CB-8AB5-497C46267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5</a:t>
            </a:fld>
            <a:endParaRPr lang="en-US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C94F252-4868-49D4-88A4-FD58A2821230}"/>
              </a:ext>
            </a:extLst>
          </p:cNvPr>
          <p:cNvSpPr/>
          <p:nvPr/>
        </p:nvSpPr>
        <p:spPr>
          <a:xfrm>
            <a:off x="1389185" y="4842774"/>
            <a:ext cx="9413631" cy="122673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Century Schoolbook" panose="02040604050505020304" pitchFamily="18" charset="0"/>
              </a:rPr>
              <a:t>Faciliter</a:t>
            </a:r>
            <a:r>
              <a:rPr lang="en-US" sz="2400" dirty="0">
                <a:latin typeface="Century Schoolbook" panose="02040604050505020304" pitchFamily="18" charset="0"/>
              </a:rPr>
              <a:t> </a:t>
            </a:r>
            <a:r>
              <a:rPr lang="en-US" sz="2400" dirty="0" err="1">
                <a:latin typeface="Century Schoolbook" panose="02040604050505020304" pitchFamily="18" charset="0"/>
              </a:rPr>
              <a:t>l’appropriation</a:t>
            </a:r>
            <a:r>
              <a:rPr lang="en-US" sz="2400" dirty="0">
                <a:latin typeface="Century Schoolbook" panose="02040604050505020304" pitchFamily="18" charset="0"/>
              </a:rPr>
              <a:t> des concepts et des </a:t>
            </a:r>
            <a:r>
              <a:rPr lang="en-US" sz="2400" dirty="0" err="1">
                <a:latin typeface="Century Schoolbook" panose="02040604050505020304" pitchFamily="18" charset="0"/>
              </a:rPr>
              <a:t>principes</a:t>
            </a:r>
            <a:r>
              <a:rPr lang="en-US" sz="2400" dirty="0">
                <a:latin typeface="Century Schoolbook" panose="02040604050505020304" pitchFamily="18" charset="0"/>
              </a:rPr>
              <a:t> physiques par les </a:t>
            </a:r>
            <a:r>
              <a:rPr lang="en-US" sz="2400" dirty="0" err="1">
                <a:latin typeface="Century Schoolbook" panose="02040604050505020304" pitchFamily="18" charset="0"/>
              </a:rPr>
              <a:t>élèves</a:t>
            </a:r>
            <a:r>
              <a:rPr lang="en-US" sz="2400" dirty="0">
                <a:latin typeface="Century Schoolbook" panose="02040604050505020304" pitchFamily="18" charset="0"/>
              </a:rPr>
              <a:t>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C5E5851-F6E0-4963-A724-D70846A1FF13}"/>
              </a:ext>
            </a:extLst>
          </p:cNvPr>
          <p:cNvSpPr txBox="1"/>
          <p:nvPr/>
        </p:nvSpPr>
        <p:spPr>
          <a:xfrm>
            <a:off x="478302" y="1547030"/>
            <a:ext cx="106773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125" indent="-365125">
              <a:buFont typeface="Arial" panose="020B0604020202020204" pitchFamily="34" charset="0"/>
              <a:buChar char="•"/>
            </a:pPr>
            <a:r>
              <a:rPr lang="fr-FR" sz="2200" dirty="0">
                <a:latin typeface="Century Schoolbook" panose="02040604050505020304" pitchFamily="18" charset="0"/>
              </a:rPr>
              <a:t>Vocabulaire scientifique </a:t>
            </a:r>
            <a:r>
              <a:rPr lang="fr-FR" sz="2200" dirty="0">
                <a:latin typeface="Century Schoolbook" panose="02040604050505020304" pitchFamily="18" charset="0"/>
                <a:sym typeface="Wingdings" panose="05000000000000000000" pitchFamily="2" charset="2"/>
              </a:rPr>
              <a:t> difficultés chez les élèves.</a:t>
            </a:r>
          </a:p>
          <a:p>
            <a:pPr marL="355600"/>
            <a:r>
              <a:rPr lang="fr-FR" sz="2200" i="1" dirty="0">
                <a:latin typeface="Century Schoolbook" panose="02040604050505020304" pitchFamily="18" charset="0"/>
              </a:rPr>
              <a:t>exemple</a:t>
            </a:r>
            <a:r>
              <a:rPr lang="fr-FR" sz="2200" dirty="0">
                <a:latin typeface="Century Schoolbook" panose="02040604050505020304" pitchFamily="18" charset="0"/>
              </a:rPr>
              <a:t> : la charge  </a:t>
            </a:r>
          </a:p>
        </p:txBody>
      </p:sp>
      <p:pic>
        <p:nvPicPr>
          <p:cNvPr id="12" name="Image 11" descr="Une image contenant assis, câble, petit, suspendu&#10;&#10;Description générée automatiquement">
            <a:extLst>
              <a:ext uri="{FF2B5EF4-FFF2-40B4-BE49-F238E27FC236}">
                <a16:creationId xmlns:a16="http://schemas.microsoft.com/office/drawing/2014/main" id="{42A2743D-8514-44B5-9B53-283DF667E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042" y="2615306"/>
            <a:ext cx="1981199" cy="1485899"/>
          </a:xfrm>
          <a:prstGeom prst="rect">
            <a:avLst/>
          </a:prstGeom>
        </p:spPr>
      </p:pic>
      <p:pic>
        <p:nvPicPr>
          <p:cNvPr id="14" name="Image 13" descr="Une image contenant dessin&#10;&#10;Description générée automatiquement">
            <a:extLst>
              <a:ext uri="{FF2B5EF4-FFF2-40B4-BE49-F238E27FC236}">
                <a16:creationId xmlns:a16="http://schemas.microsoft.com/office/drawing/2014/main" id="{022362DD-BAD4-4D99-971C-F6DADA8CA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700" y="2478899"/>
            <a:ext cx="1158240" cy="1756041"/>
          </a:xfrm>
          <a:prstGeom prst="rect">
            <a:avLst/>
          </a:prstGeom>
        </p:spPr>
      </p:pic>
      <p:pic>
        <p:nvPicPr>
          <p:cNvPr id="16" name="Image 15" descr="Une image contenant extérieur, groupe, équitation, gens&#10;&#10;Description générée automatiquement">
            <a:extLst>
              <a:ext uri="{FF2B5EF4-FFF2-40B4-BE49-F238E27FC236}">
                <a16:creationId xmlns:a16="http://schemas.microsoft.com/office/drawing/2014/main" id="{6998533D-99D0-4AC4-B878-E44599A3CD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226" y="2383609"/>
            <a:ext cx="2581530" cy="193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523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>
            <a:cxnSpLocks/>
          </p:cNvCxnSpPr>
          <p:nvPr/>
        </p:nvCxnSpPr>
        <p:spPr>
          <a:xfrm>
            <a:off x="694007" y="2972477"/>
            <a:ext cx="10803987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8FFE535B-4AB0-42B0-8F4D-295A4D64B313}"/>
              </a:ext>
            </a:extLst>
          </p:cNvPr>
          <p:cNvSpPr txBox="1"/>
          <p:nvPr/>
        </p:nvSpPr>
        <p:spPr>
          <a:xfrm>
            <a:off x="2797627" y="2934377"/>
            <a:ext cx="6596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latin typeface="Century Schoolbook" panose="02040604050505020304" pitchFamily="18" charset="0"/>
              </a:rPr>
              <a:t>Travaux de recherche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A5F38496-84B0-4642-8119-22CFA80C8145}"/>
              </a:ext>
            </a:extLst>
          </p:cNvPr>
          <p:cNvCxnSpPr>
            <a:cxnSpLocks/>
          </p:cNvCxnSpPr>
          <p:nvPr/>
        </p:nvCxnSpPr>
        <p:spPr>
          <a:xfrm>
            <a:off x="694007" y="3603537"/>
            <a:ext cx="10803987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1FBF801-22E6-40A7-A85A-E93F5B003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304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4D33E9-8FD7-447C-A8CB-EAB805A18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822" y="384016"/>
            <a:ext cx="10522858" cy="1022754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Century Schoolbook" panose="02040604050505020304" pitchFamily="18" charset="0"/>
              </a:rPr>
              <a:t>Vers</a:t>
            </a:r>
            <a:r>
              <a:rPr lang="en-US" sz="3600" dirty="0">
                <a:latin typeface="Century Schoolbook" panose="02040604050505020304" pitchFamily="18" charset="0"/>
              </a:rPr>
              <a:t> </a:t>
            </a:r>
            <a:r>
              <a:rPr lang="en-US" sz="3600" dirty="0" err="1">
                <a:latin typeface="Century Schoolbook" panose="02040604050505020304" pitchFamily="18" charset="0"/>
              </a:rPr>
              <a:t>une</a:t>
            </a:r>
            <a:r>
              <a:rPr lang="en-US" sz="3600" dirty="0">
                <a:latin typeface="Century Schoolbook" panose="02040604050505020304" pitchFamily="18" charset="0"/>
              </a:rPr>
              <a:t> </a:t>
            </a:r>
            <a:r>
              <a:rPr lang="en-US" sz="3600" dirty="0" err="1">
                <a:latin typeface="Century Schoolbook" panose="02040604050505020304" pitchFamily="18" charset="0"/>
              </a:rPr>
              <a:t>théorie</a:t>
            </a:r>
            <a:r>
              <a:rPr lang="en-US" sz="3600" dirty="0">
                <a:latin typeface="Century Schoolbook" panose="02040604050505020304" pitchFamily="18" charset="0"/>
              </a:rPr>
              <a:t> de la gravitation </a:t>
            </a:r>
            <a:r>
              <a:rPr lang="en-US" sz="3600" dirty="0" err="1">
                <a:latin typeface="Century Schoolbook" panose="02040604050505020304" pitchFamily="18" charset="0"/>
              </a:rPr>
              <a:t>quantique</a:t>
            </a:r>
            <a:endParaRPr lang="en-US" sz="3600" dirty="0">
              <a:latin typeface="Century Schoolbook" panose="02040604050505020304" pitchFamily="18" charset="0"/>
            </a:endParaRP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5A8452-6246-41DD-8097-43E6ADE5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7</a:t>
            </a:fld>
            <a:endParaRPr lang="en-US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722F9E2A-4007-435E-93EF-7CEF28A48574}"/>
              </a:ext>
            </a:extLst>
          </p:cNvPr>
          <p:cNvGrpSpPr/>
          <p:nvPr/>
        </p:nvGrpSpPr>
        <p:grpSpPr>
          <a:xfrm>
            <a:off x="2083196" y="1845360"/>
            <a:ext cx="8025609" cy="2665432"/>
            <a:chOff x="923125" y="1769160"/>
            <a:chExt cx="8025609" cy="26654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Ellipse 13">
                  <a:extLst>
                    <a:ext uri="{FF2B5EF4-FFF2-40B4-BE49-F238E27FC236}">
                      <a16:creationId xmlns:a16="http://schemas.microsoft.com/office/drawing/2014/main" id="{88D88913-9728-402B-A644-6DA66302138E}"/>
                    </a:ext>
                  </a:extLst>
                </p:cNvPr>
                <p:cNvSpPr/>
                <p:nvPr/>
              </p:nvSpPr>
              <p:spPr>
                <a:xfrm>
                  <a:off x="923125" y="3349462"/>
                  <a:ext cx="3484090" cy="1085130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defRPr/>
                  </a:pPr>
                  <a:r>
                    <a:rPr lang="en-US" b="1" dirty="0" err="1">
                      <a:solidFill>
                        <a:schemeClr val="accent6"/>
                      </a:solidFill>
                      <a:latin typeface="Century Schoolbook" panose="02040604050505020304" pitchFamily="18" charset="0"/>
                    </a:rPr>
                    <a:t>Relativité</a:t>
                  </a:r>
                  <a:r>
                    <a:rPr lang="en-US" b="1" dirty="0">
                      <a:solidFill>
                        <a:schemeClr val="accent6"/>
                      </a:solidFill>
                      <a:latin typeface="Century Schoolbook" panose="02040604050505020304" pitchFamily="18" charset="0"/>
                    </a:rPr>
                    <a:t> </a:t>
                  </a:r>
                  <a:r>
                    <a:rPr lang="en-US" b="1" dirty="0" err="1">
                      <a:solidFill>
                        <a:schemeClr val="accent6"/>
                      </a:solidFill>
                      <a:latin typeface="Century Schoolbook" panose="02040604050505020304" pitchFamily="18" charset="0"/>
                    </a:rPr>
                    <a:t>générale</a:t>
                  </a:r>
                  <a:br>
                    <a:rPr lang="en-US" dirty="0">
                      <a:solidFill>
                        <a:prstClr val="black"/>
                      </a:solidFill>
                      <a:latin typeface="Century Schoolbook" panose="02040604050505020304" pitchFamily="18" charset="0"/>
                    </a:rPr>
                  </a:br>
                  <a14:m>
                    <m:oMath xmlns:m="http://schemas.openxmlformats.org/officeDocument/2006/math">
                      <m:r>
                        <a:rPr lang="fr-FR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ℏ=0</m:t>
                      </m:r>
                    </m:oMath>
                  </a14:m>
                  <a:r>
                    <a:rPr lang="en-US" dirty="0">
                      <a:solidFill>
                        <a:prstClr val="black"/>
                      </a:solidFill>
                      <a:latin typeface="Century Schoolbook" panose="02040604050505020304" pitchFamily="18" charset="0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fr-FR" i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𝒢</m:t>
                      </m:r>
                      <m:r>
                        <a:rPr lang="fr-FR" i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≠0</m:t>
                      </m:r>
                    </m:oMath>
                  </a14:m>
                  <a:endParaRPr lang="en-US" dirty="0">
                    <a:solidFill>
                      <a:prstClr val="black"/>
                    </a:solidFill>
                    <a:latin typeface="Century Schoolbook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4" name="Ellipse 13">
                  <a:extLst>
                    <a:ext uri="{FF2B5EF4-FFF2-40B4-BE49-F238E27FC236}">
                      <a16:creationId xmlns:a16="http://schemas.microsoft.com/office/drawing/2014/main" id="{88D88913-9728-402B-A644-6DA6630213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125" y="3349462"/>
                  <a:ext cx="3484090" cy="1085130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Ellipse 14">
                  <a:extLst>
                    <a:ext uri="{FF2B5EF4-FFF2-40B4-BE49-F238E27FC236}">
                      <a16:creationId xmlns:a16="http://schemas.microsoft.com/office/drawing/2014/main" id="{E09D9C78-46BB-43F4-A509-1253DB6DECB8}"/>
                    </a:ext>
                  </a:extLst>
                </p:cNvPr>
                <p:cNvSpPr/>
                <p:nvPr/>
              </p:nvSpPr>
              <p:spPr>
                <a:xfrm>
                  <a:off x="923125" y="1769160"/>
                  <a:ext cx="3484090" cy="1085130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>
                    <a:defRPr/>
                  </a:pPr>
                  <a:r>
                    <a:rPr lang="fr-FR" b="1" dirty="0">
                      <a:solidFill>
                        <a:schemeClr val="accent6"/>
                      </a:solidFill>
                      <a:latin typeface="Century Schoolbook" panose="02040604050505020304" pitchFamily="18" charset="0"/>
                    </a:rPr>
                    <a:t>Modèle standard</a:t>
                  </a:r>
                </a:p>
                <a:p>
                  <a:pPr lvl="0" algn="ctr">
                    <a:defRPr/>
                  </a:pPr>
                  <a14:m>
                    <m:oMath xmlns:m="http://schemas.openxmlformats.org/officeDocument/2006/math">
                      <m:r>
                        <a:rPr lang="fr-FR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ℏ≠0</m:t>
                      </m:r>
                    </m:oMath>
                  </a14:m>
                  <a:r>
                    <a:rPr lang="en-US" dirty="0">
                      <a:solidFill>
                        <a:prstClr val="black"/>
                      </a:solidFill>
                      <a:latin typeface="Century Schoolbook" panose="02040604050505020304" pitchFamily="18" charset="0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fr-FR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𝒢</m:t>
                      </m:r>
                      <m:r>
                        <a:rPr lang="fr-FR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en-US" dirty="0">
                    <a:solidFill>
                      <a:prstClr val="black"/>
                    </a:solidFill>
                    <a:latin typeface="Century Schoolbook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5" name="Ellipse 14">
                  <a:extLst>
                    <a:ext uri="{FF2B5EF4-FFF2-40B4-BE49-F238E27FC236}">
                      <a16:creationId xmlns:a16="http://schemas.microsoft.com/office/drawing/2014/main" id="{E09D9C78-46BB-43F4-A509-1253DB6DECB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125" y="1769160"/>
                  <a:ext cx="3484090" cy="108513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4CF23B13-8DB2-40EA-8C39-67890262ED20}"/>
                    </a:ext>
                  </a:extLst>
                </p:cNvPr>
                <p:cNvSpPr/>
                <p:nvPr/>
              </p:nvSpPr>
              <p:spPr>
                <a:xfrm>
                  <a:off x="5464644" y="2541718"/>
                  <a:ext cx="3484090" cy="1085130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>
                    <a:defRPr/>
                  </a:pPr>
                  <a:r>
                    <a:rPr lang="fr-FR" b="1" dirty="0">
                      <a:solidFill>
                        <a:schemeClr val="accent6"/>
                      </a:solidFill>
                      <a:latin typeface="Century Schoolbook" panose="02040604050505020304" pitchFamily="18" charset="0"/>
                    </a:rPr>
                    <a:t>Gravitation quantique</a:t>
                  </a:r>
                </a:p>
                <a:p>
                  <a:pPr lvl="0" algn="ctr">
                    <a:defRPr/>
                  </a:pPr>
                  <a14:m>
                    <m:oMath xmlns:m="http://schemas.openxmlformats.org/officeDocument/2006/math">
                      <m:r>
                        <a:rPr lang="fr-FR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ℏ≠0</m:t>
                      </m:r>
                    </m:oMath>
                  </a14:m>
                  <a:r>
                    <a:rPr lang="en-US" dirty="0">
                      <a:solidFill>
                        <a:prstClr val="black"/>
                      </a:solidFill>
                      <a:latin typeface="Century Schoolbook" panose="02040604050505020304" pitchFamily="18" charset="0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fr-FR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𝒢</m:t>
                      </m:r>
                      <m:r>
                        <a:rPr lang="fr-F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fr-FR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en-US" dirty="0">
                    <a:solidFill>
                      <a:prstClr val="black"/>
                    </a:solidFill>
                    <a:latin typeface="Century Schoolbook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4CF23B13-8DB2-40EA-8C39-67890262ED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4644" y="2541718"/>
                  <a:ext cx="3484090" cy="1085130"/>
                </a:xfrm>
                <a:prstGeom prst="ellipse">
                  <a:avLst/>
                </a:prstGeom>
                <a:blipFill>
                  <a:blip r:embed="rId4"/>
                  <a:stretch>
                    <a:fillRect b="-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Connecteur : en arc 17">
              <a:extLst>
                <a:ext uri="{FF2B5EF4-FFF2-40B4-BE49-F238E27FC236}">
                  <a16:creationId xmlns:a16="http://schemas.microsoft.com/office/drawing/2014/main" id="{52B0773F-94C4-467B-9328-F08C2726E856}"/>
                </a:ext>
              </a:extLst>
            </p:cNvPr>
            <p:cNvCxnSpPr>
              <a:cxnSpLocks/>
              <a:stCxn id="15" idx="7"/>
              <a:endCxn id="16" idx="2"/>
            </p:cNvCxnSpPr>
            <p:nvPr/>
          </p:nvCxnSpPr>
          <p:spPr>
            <a:xfrm rot="16200000" flipH="1">
              <a:off x="4102708" y="1722347"/>
              <a:ext cx="1156209" cy="1567662"/>
            </a:xfrm>
            <a:prstGeom prst="curvedConnector4">
              <a:avLst>
                <a:gd name="adj1" fmla="val -19772"/>
                <a:gd name="adj2" fmla="val 66274"/>
              </a:avLst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Connecteur : en arc 19">
              <a:extLst>
                <a:ext uri="{FF2B5EF4-FFF2-40B4-BE49-F238E27FC236}">
                  <a16:creationId xmlns:a16="http://schemas.microsoft.com/office/drawing/2014/main" id="{F93D5F5F-FAB1-48BB-B511-5ECDC714C057}"/>
                </a:ext>
              </a:extLst>
            </p:cNvPr>
            <p:cNvCxnSpPr>
              <a:cxnSpLocks/>
              <a:stCxn id="14" idx="5"/>
              <a:endCxn id="16" idx="2"/>
            </p:cNvCxnSpPr>
            <p:nvPr/>
          </p:nvCxnSpPr>
          <p:spPr>
            <a:xfrm rot="5400000" flipH="1" flipV="1">
              <a:off x="4085115" y="2896150"/>
              <a:ext cx="1191395" cy="1567662"/>
            </a:xfrm>
            <a:prstGeom prst="curvedConnector4">
              <a:avLst>
                <a:gd name="adj1" fmla="val -19188"/>
                <a:gd name="adj2" fmla="val 66274"/>
              </a:avLst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F24BA70D-3234-4150-A806-F1B3BA8C1CCC}"/>
                    </a:ext>
                  </a:extLst>
                </p:cNvPr>
                <p:cNvSpPr/>
                <p:nvPr/>
              </p:nvSpPr>
              <p:spPr>
                <a:xfrm>
                  <a:off x="4559845" y="3605586"/>
                  <a:ext cx="752168" cy="36303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fr-F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ℏ</m:t>
                        </m:r>
                        <m:r>
                          <a:rPr kumimoji="0" lang="fr-F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≠0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D2BF373C-85FF-4D86-B93A-DDBF953EC2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9845" y="3605586"/>
                  <a:ext cx="752168" cy="36303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F87FB3D6-BF5F-4C81-9BFA-638B5F345F84}"/>
                    </a:ext>
                  </a:extLst>
                </p:cNvPr>
                <p:cNvSpPr/>
                <p:nvPr/>
              </p:nvSpPr>
              <p:spPr>
                <a:xfrm>
                  <a:off x="4559845" y="2210361"/>
                  <a:ext cx="752168" cy="36303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fr-F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𝒢</m:t>
                        </m:r>
                        <m:r>
                          <a:rPr kumimoji="0" lang="fr-F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≠0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CC9E3FF-34A8-4298-A17F-67686B4FE3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9845" y="2210361"/>
                  <a:ext cx="752168" cy="363034"/>
                </a:xfrm>
                <a:prstGeom prst="rect">
                  <a:avLst/>
                </a:prstGeom>
                <a:blipFill>
                  <a:blip r:embed="rId6"/>
                  <a:stretch>
                    <a:fillRect l="-1613" b="-1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2203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4D33E9-8FD7-447C-A8CB-EAB805A18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822" y="384016"/>
            <a:ext cx="10522858" cy="1022754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Century Schoolbook" panose="02040604050505020304" pitchFamily="18" charset="0"/>
              </a:rPr>
              <a:t>Vers</a:t>
            </a:r>
            <a:r>
              <a:rPr lang="en-US" sz="3600" dirty="0">
                <a:latin typeface="Century Schoolbook" panose="02040604050505020304" pitchFamily="18" charset="0"/>
              </a:rPr>
              <a:t> </a:t>
            </a:r>
            <a:r>
              <a:rPr lang="en-US" sz="3600" dirty="0" err="1">
                <a:latin typeface="Century Schoolbook" panose="02040604050505020304" pitchFamily="18" charset="0"/>
              </a:rPr>
              <a:t>une</a:t>
            </a:r>
            <a:r>
              <a:rPr lang="en-US" sz="3600" dirty="0">
                <a:latin typeface="Century Schoolbook" panose="02040604050505020304" pitchFamily="18" charset="0"/>
              </a:rPr>
              <a:t> </a:t>
            </a:r>
            <a:r>
              <a:rPr lang="en-US" sz="3600" dirty="0" err="1">
                <a:latin typeface="Century Schoolbook" panose="02040604050505020304" pitchFamily="18" charset="0"/>
              </a:rPr>
              <a:t>théorie</a:t>
            </a:r>
            <a:r>
              <a:rPr lang="en-US" sz="3600" dirty="0">
                <a:latin typeface="Century Schoolbook" panose="02040604050505020304" pitchFamily="18" charset="0"/>
              </a:rPr>
              <a:t> de la gravitation </a:t>
            </a:r>
            <a:r>
              <a:rPr lang="en-US" sz="3600" dirty="0" err="1">
                <a:latin typeface="Century Schoolbook" panose="02040604050505020304" pitchFamily="18" charset="0"/>
              </a:rPr>
              <a:t>quantique</a:t>
            </a:r>
            <a:endParaRPr lang="en-US" sz="3600" dirty="0">
              <a:latin typeface="Century Schoolbook" panose="02040604050505020304" pitchFamily="18" charset="0"/>
            </a:endParaRP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5A8452-6246-41DD-8097-43E6ADE5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 : coins arrondis 25">
                <a:extLst>
                  <a:ext uri="{FF2B5EF4-FFF2-40B4-BE49-F238E27FC236}">
                    <a16:creationId xmlns:a16="http://schemas.microsoft.com/office/drawing/2014/main" id="{5F92AD4F-D529-424E-9557-39A1216D9A30}"/>
                  </a:ext>
                </a:extLst>
              </p:cNvPr>
              <p:cNvSpPr/>
              <p:nvPr/>
            </p:nvSpPr>
            <p:spPr>
              <a:xfrm>
                <a:off x="1962150" y="4984537"/>
                <a:ext cx="8267700" cy="1351086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latin typeface="Century Schoolbook" panose="02040604050505020304" pitchFamily="18" charset="0"/>
                  </a:rPr>
                  <a:t>Remise en question de la nature de l’espace-temps à courte distance</a:t>
                </a:r>
              </a:p>
              <a:p>
                <a:pPr marL="450850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latin typeface="Century Schoolbook" panose="02040604050505020304" pitchFamily="18" charset="0"/>
                  </a:rPr>
                  <a:t> </a:t>
                </a:r>
                <a:r>
                  <a:rPr lang="fr-FR" dirty="0">
                    <a:latin typeface="Century Schoolbook" panose="02040604050505020304" pitchFamily="18" charset="0"/>
                  </a:rPr>
                  <a:t>3 hypothèses  </a:t>
                </a:r>
              </a:p>
            </p:txBody>
          </p:sp>
        </mc:Choice>
        <mc:Fallback xmlns="">
          <p:sp>
            <p:nvSpPr>
              <p:cNvPr id="26" name="Rectangle : coins arrondis 25">
                <a:extLst>
                  <a:ext uri="{FF2B5EF4-FFF2-40B4-BE49-F238E27FC236}">
                    <a16:creationId xmlns:a16="http://schemas.microsoft.com/office/drawing/2014/main" id="{5F92AD4F-D529-424E-9557-39A1216D9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150" y="4984537"/>
                <a:ext cx="8267700" cy="135108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e 13">
            <a:extLst>
              <a:ext uri="{FF2B5EF4-FFF2-40B4-BE49-F238E27FC236}">
                <a16:creationId xmlns:a16="http://schemas.microsoft.com/office/drawing/2014/main" id="{D54761A6-9A1C-45B6-9C01-217186D1341A}"/>
              </a:ext>
            </a:extLst>
          </p:cNvPr>
          <p:cNvGrpSpPr/>
          <p:nvPr/>
        </p:nvGrpSpPr>
        <p:grpSpPr>
          <a:xfrm>
            <a:off x="2083196" y="1845360"/>
            <a:ext cx="8025609" cy="2665432"/>
            <a:chOff x="923125" y="1769160"/>
            <a:chExt cx="8025609" cy="26654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Ellipse 14">
                  <a:extLst>
                    <a:ext uri="{FF2B5EF4-FFF2-40B4-BE49-F238E27FC236}">
                      <a16:creationId xmlns:a16="http://schemas.microsoft.com/office/drawing/2014/main" id="{D92CBB65-F649-4B0F-9712-2775AD4BE6EB}"/>
                    </a:ext>
                  </a:extLst>
                </p:cNvPr>
                <p:cNvSpPr/>
                <p:nvPr/>
              </p:nvSpPr>
              <p:spPr>
                <a:xfrm>
                  <a:off x="923125" y="3349462"/>
                  <a:ext cx="3484090" cy="1085130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defRPr/>
                  </a:pPr>
                  <a:r>
                    <a:rPr lang="en-US" b="1" dirty="0" err="1">
                      <a:solidFill>
                        <a:schemeClr val="accent6"/>
                      </a:solidFill>
                      <a:latin typeface="Century Schoolbook" panose="02040604050505020304" pitchFamily="18" charset="0"/>
                    </a:rPr>
                    <a:t>Relativité</a:t>
                  </a:r>
                  <a:r>
                    <a:rPr lang="en-US" b="1" dirty="0">
                      <a:solidFill>
                        <a:schemeClr val="accent6"/>
                      </a:solidFill>
                      <a:latin typeface="Century Schoolbook" panose="02040604050505020304" pitchFamily="18" charset="0"/>
                    </a:rPr>
                    <a:t> </a:t>
                  </a:r>
                  <a:r>
                    <a:rPr lang="en-US" b="1" dirty="0" err="1">
                      <a:solidFill>
                        <a:schemeClr val="accent6"/>
                      </a:solidFill>
                      <a:latin typeface="Century Schoolbook" panose="02040604050505020304" pitchFamily="18" charset="0"/>
                    </a:rPr>
                    <a:t>générale</a:t>
                  </a:r>
                  <a:br>
                    <a:rPr lang="en-US" dirty="0">
                      <a:solidFill>
                        <a:prstClr val="black"/>
                      </a:solidFill>
                      <a:latin typeface="Century Schoolbook" panose="02040604050505020304" pitchFamily="18" charset="0"/>
                    </a:rPr>
                  </a:br>
                  <a14:m>
                    <m:oMath xmlns:m="http://schemas.openxmlformats.org/officeDocument/2006/math">
                      <m:r>
                        <a:rPr lang="fr-FR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ℏ=0</m:t>
                      </m:r>
                    </m:oMath>
                  </a14:m>
                  <a:r>
                    <a:rPr lang="en-US" dirty="0">
                      <a:solidFill>
                        <a:prstClr val="black"/>
                      </a:solidFill>
                      <a:latin typeface="Century Schoolbook" panose="02040604050505020304" pitchFamily="18" charset="0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fr-FR" i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𝒢</m:t>
                      </m:r>
                      <m:r>
                        <a:rPr lang="fr-FR" i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≠0</m:t>
                      </m:r>
                    </m:oMath>
                  </a14:m>
                  <a:endParaRPr lang="en-US" dirty="0">
                    <a:solidFill>
                      <a:prstClr val="black"/>
                    </a:solidFill>
                    <a:latin typeface="Century Schoolbook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5" name="Ellipse 14">
                  <a:extLst>
                    <a:ext uri="{FF2B5EF4-FFF2-40B4-BE49-F238E27FC236}">
                      <a16:creationId xmlns:a16="http://schemas.microsoft.com/office/drawing/2014/main" id="{D92CBB65-F649-4B0F-9712-2775AD4BE6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125" y="3349462"/>
                  <a:ext cx="3484090" cy="108513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E38B953A-13B3-4468-9950-0AEA8A62051A}"/>
                    </a:ext>
                  </a:extLst>
                </p:cNvPr>
                <p:cNvSpPr/>
                <p:nvPr/>
              </p:nvSpPr>
              <p:spPr>
                <a:xfrm>
                  <a:off x="923125" y="1769160"/>
                  <a:ext cx="3484090" cy="1085130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>
                    <a:defRPr/>
                  </a:pPr>
                  <a:r>
                    <a:rPr lang="fr-FR" b="1" dirty="0">
                      <a:solidFill>
                        <a:schemeClr val="accent6"/>
                      </a:solidFill>
                      <a:latin typeface="Century Schoolbook" panose="02040604050505020304" pitchFamily="18" charset="0"/>
                    </a:rPr>
                    <a:t>Modèle standard</a:t>
                  </a:r>
                </a:p>
                <a:p>
                  <a:pPr lvl="0" algn="ctr">
                    <a:defRPr/>
                  </a:pPr>
                  <a14:m>
                    <m:oMath xmlns:m="http://schemas.openxmlformats.org/officeDocument/2006/math">
                      <m:r>
                        <a:rPr lang="fr-FR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ℏ≠0</m:t>
                      </m:r>
                    </m:oMath>
                  </a14:m>
                  <a:r>
                    <a:rPr lang="en-US" dirty="0">
                      <a:solidFill>
                        <a:prstClr val="black"/>
                      </a:solidFill>
                      <a:latin typeface="Century Schoolbook" panose="02040604050505020304" pitchFamily="18" charset="0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fr-FR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𝒢</m:t>
                      </m:r>
                      <m:r>
                        <a:rPr lang="fr-FR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en-US" dirty="0">
                    <a:solidFill>
                      <a:prstClr val="black"/>
                    </a:solidFill>
                    <a:latin typeface="Century Schoolbook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E38B953A-13B3-4468-9950-0AEA8A6205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125" y="1769160"/>
                  <a:ext cx="3484090" cy="1085130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Ellipse 17">
                  <a:extLst>
                    <a:ext uri="{FF2B5EF4-FFF2-40B4-BE49-F238E27FC236}">
                      <a16:creationId xmlns:a16="http://schemas.microsoft.com/office/drawing/2014/main" id="{6801FD01-E36F-4255-9FA6-C688465938A9}"/>
                    </a:ext>
                  </a:extLst>
                </p:cNvPr>
                <p:cNvSpPr/>
                <p:nvPr/>
              </p:nvSpPr>
              <p:spPr>
                <a:xfrm>
                  <a:off x="5464644" y="2541718"/>
                  <a:ext cx="3484090" cy="1085130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>
                    <a:defRPr/>
                  </a:pPr>
                  <a:r>
                    <a:rPr lang="fr-FR" b="1" dirty="0">
                      <a:solidFill>
                        <a:schemeClr val="accent6"/>
                      </a:solidFill>
                      <a:latin typeface="Century Schoolbook" panose="02040604050505020304" pitchFamily="18" charset="0"/>
                    </a:rPr>
                    <a:t>Gravitation quantique</a:t>
                  </a:r>
                </a:p>
                <a:p>
                  <a:pPr lvl="0" algn="ctr">
                    <a:defRPr/>
                  </a:pPr>
                  <a14:m>
                    <m:oMath xmlns:m="http://schemas.openxmlformats.org/officeDocument/2006/math">
                      <m:r>
                        <a:rPr lang="fr-FR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ℏ≠0</m:t>
                      </m:r>
                    </m:oMath>
                  </a14:m>
                  <a:r>
                    <a:rPr lang="en-US" dirty="0">
                      <a:solidFill>
                        <a:prstClr val="black"/>
                      </a:solidFill>
                      <a:latin typeface="Century Schoolbook" panose="02040604050505020304" pitchFamily="18" charset="0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fr-FR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𝒢</m:t>
                      </m:r>
                      <m:r>
                        <a:rPr lang="fr-F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fr-FR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en-US" dirty="0">
                    <a:solidFill>
                      <a:prstClr val="black"/>
                    </a:solidFill>
                    <a:latin typeface="Century Schoolbook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8" name="Ellipse 17">
                  <a:extLst>
                    <a:ext uri="{FF2B5EF4-FFF2-40B4-BE49-F238E27FC236}">
                      <a16:creationId xmlns:a16="http://schemas.microsoft.com/office/drawing/2014/main" id="{6801FD01-E36F-4255-9FA6-C688465938A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4644" y="2541718"/>
                  <a:ext cx="3484090" cy="1085130"/>
                </a:xfrm>
                <a:prstGeom prst="ellipse">
                  <a:avLst/>
                </a:prstGeom>
                <a:blipFill>
                  <a:blip r:embed="rId10"/>
                  <a:stretch>
                    <a:fillRect b="-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Connecteur : en arc 19">
              <a:extLst>
                <a:ext uri="{FF2B5EF4-FFF2-40B4-BE49-F238E27FC236}">
                  <a16:creationId xmlns:a16="http://schemas.microsoft.com/office/drawing/2014/main" id="{0A350AE6-486A-4CAD-AFA6-B7C490D91CDD}"/>
                </a:ext>
              </a:extLst>
            </p:cNvPr>
            <p:cNvCxnSpPr>
              <a:cxnSpLocks/>
              <a:stCxn id="16" idx="7"/>
              <a:endCxn id="18" idx="2"/>
            </p:cNvCxnSpPr>
            <p:nvPr/>
          </p:nvCxnSpPr>
          <p:spPr>
            <a:xfrm rot="16200000" flipH="1">
              <a:off x="4102708" y="1722347"/>
              <a:ext cx="1156209" cy="1567662"/>
            </a:xfrm>
            <a:prstGeom prst="curvedConnector4">
              <a:avLst>
                <a:gd name="adj1" fmla="val -19772"/>
                <a:gd name="adj2" fmla="val 66274"/>
              </a:avLst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Connecteur : en arc 22">
              <a:extLst>
                <a:ext uri="{FF2B5EF4-FFF2-40B4-BE49-F238E27FC236}">
                  <a16:creationId xmlns:a16="http://schemas.microsoft.com/office/drawing/2014/main" id="{5779BE3F-CDBD-4660-9B90-47998ED37406}"/>
                </a:ext>
              </a:extLst>
            </p:cNvPr>
            <p:cNvCxnSpPr>
              <a:cxnSpLocks/>
              <a:stCxn id="15" idx="5"/>
              <a:endCxn id="18" idx="2"/>
            </p:cNvCxnSpPr>
            <p:nvPr/>
          </p:nvCxnSpPr>
          <p:spPr>
            <a:xfrm rot="5400000" flipH="1" flipV="1">
              <a:off x="4085115" y="2896150"/>
              <a:ext cx="1191395" cy="1567662"/>
            </a:xfrm>
            <a:prstGeom prst="curvedConnector4">
              <a:avLst>
                <a:gd name="adj1" fmla="val -19188"/>
                <a:gd name="adj2" fmla="val 66274"/>
              </a:avLst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A0E0DFC-C14C-46E1-BE4D-3FFF11F91A66}"/>
                    </a:ext>
                  </a:extLst>
                </p:cNvPr>
                <p:cNvSpPr/>
                <p:nvPr/>
              </p:nvSpPr>
              <p:spPr>
                <a:xfrm>
                  <a:off x="4559845" y="3605586"/>
                  <a:ext cx="752168" cy="36303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fr-F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ℏ</m:t>
                        </m:r>
                        <m:r>
                          <a:rPr kumimoji="0" lang="fr-F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≠0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D2BF373C-85FF-4D86-B93A-DDBF953EC2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9845" y="3605586"/>
                  <a:ext cx="752168" cy="36303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4ED3F01-DFDE-453D-8747-1CCFE68D2409}"/>
                    </a:ext>
                  </a:extLst>
                </p:cNvPr>
                <p:cNvSpPr/>
                <p:nvPr/>
              </p:nvSpPr>
              <p:spPr>
                <a:xfrm>
                  <a:off x="4559845" y="2210361"/>
                  <a:ext cx="752168" cy="36303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fr-F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𝒢</m:t>
                        </m:r>
                        <m:r>
                          <a:rPr kumimoji="0" lang="fr-F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≠0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CC9E3FF-34A8-4298-A17F-67686B4FE3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9845" y="2210361"/>
                  <a:ext cx="752168" cy="363034"/>
                </a:xfrm>
                <a:prstGeom prst="rect">
                  <a:avLst/>
                </a:prstGeom>
                <a:blipFill>
                  <a:blip r:embed="rId6"/>
                  <a:stretch>
                    <a:fillRect l="-1613" b="-1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28353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4D33E9-8FD7-447C-A8CB-EAB805A18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822" y="384016"/>
            <a:ext cx="10522858" cy="102275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Schoolbook" panose="02040604050505020304" pitchFamily="18" charset="0"/>
              </a:rPr>
              <a:t>Première </a:t>
            </a:r>
            <a:r>
              <a:rPr lang="en-US" sz="3600" dirty="0" err="1">
                <a:latin typeface="Century Schoolbook" panose="02040604050505020304" pitchFamily="18" charset="0"/>
              </a:rPr>
              <a:t>hypothèse</a:t>
            </a:r>
            <a:endParaRPr lang="en-US" sz="3600" dirty="0">
              <a:latin typeface="Century Schoolbook" panose="02040604050505020304" pitchFamily="18" charset="0"/>
            </a:endParaRP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5A8452-6246-41DD-8097-43E6ADE5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2217BEF-9B17-48D7-8A6B-A047E625B0F9}"/>
                  </a:ext>
                </a:extLst>
              </p:cNvPr>
              <p:cNvSpPr txBox="1"/>
              <p:nvPr/>
            </p:nvSpPr>
            <p:spPr>
              <a:xfrm>
                <a:off x="478302" y="1547030"/>
                <a:ext cx="1067737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fr-FR" sz="2200" b="1" dirty="0">
                    <a:solidFill>
                      <a:schemeClr val="accent6"/>
                    </a:solidFill>
                    <a:latin typeface="Century Schoolbook" panose="02040604050505020304" pitchFamily="18" charset="0"/>
                    <a:sym typeface="Wingdings" panose="05000000000000000000" pitchFamily="2" charset="2"/>
                  </a:rPr>
                  <a:t>Il existe une échelle de longueur fondamentale </a:t>
                </a:r>
                <a14:m>
                  <m:oMath xmlns:m="http://schemas.openxmlformats.org/officeDocument/2006/math">
                    <m:r>
                      <a:rPr lang="fr-FR" sz="22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ℓ</m:t>
                    </m:r>
                  </m:oMath>
                </a14:m>
                <a:endParaRPr lang="fr-FR" sz="2200" b="1" dirty="0">
                  <a:solidFill>
                    <a:schemeClr val="accent6"/>
                  </a:solidFill>
                  <a:latin typeface="Century Schoolbook" panose="02040604050505020304" pitchFamily="18" charset="0"/>
                  <a:sym typeface="Wingdings" panose="05000000000000000000" pitchFamily="2" charset="2"/>
                </a:endParaRPr>
              </a:p>
              <a:p>
                <a:pPr lvl="1"/>
                <a:endParaRPr lang="fr-FR" sz="1200" dirty="0">
                  <a:latin typeface="Century Schoolbook" panose="02040604050505020304" pitchFamily="18" charset="0"/>
                  <a:sym typeface="Wingdings" panose="05000000000000000000" pitchFamily="2" charset="2"/>
                </a:endParaRPr>
              </a:p>
              <a:p>
                <a:pPr marL="822325" lvl="1" indent="-365125">
                  <a:buFont typeface="Wingdings" panose="05000000000000000000" pitchFamily="2" charset="2"/>
                  <a:buChar char="Ø"/>
                </a:pPr>
                <a:r>
                  <a:rPr lang="fr-FR" sz="2200" dirty="0">
                    <a:latin typeface="Century Schoolbook" panose="02040604050505020304" pitchFamily="18" charset="0"/>
                    <a:sym typeface="Wingdings" panose="05000000000000000000" pitchFamily="2" charset="2"/>
                  </a:rPr>
                  <a:t>analyse dimensionnelle :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2217BEF-9B17-48D7-8A6B-A047E625B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02" y="1547030"/>
                <a:ext cx="10677378" cy="954107"/>
              </a:xfrm>
              <a:prstGeom prst="rect">
                <a:avLst/>
              </a:prstGeom>
              <a:blipFill>
                <a:blip r:embed="rId2"/>
                <a:stretch>
                  <a:fillRect l="-685" t="-4487" b="-12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au 8">
                <a:extLst>
                  <a:ext uri="{FF2B5EF4-FFF2-40B4-BE49-F238E27FC236}">
                    <a16:creationId xmlns:a16="http://schemas.microsoft.com/office/drawing/2014/main" id="{368E2DD4-5AF5-4445-B1DE-561828CE33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7669373"/>
                  </p:ext>
                </p:extLst>
              </p:nvPr>
            </p:nvGraphicFramePr>
            <p:xfrm>
              <a:off x="400153" y="2626475"/>
              <a:ext cx="6578600" cy="741680"/>
            </p:xfrm>
            <a:graphic>
              <a:graphicData uri="http://schemas.openxmlformats.org/drawingml/2006/table">
                <a:tbl>
                  <a:tblPr firstRow="1" bandRow="1">
                    <a:tableStyleId>{16D9F66E-5EB9-4882-86FB-DCBF35E3C3E4}</a:tableStyleId>
                  </a:tblPr>
                  <a:tblGrid>
                    <a:gridCol w="1644650">
                      <a:extLst>
                        <a:ext uri="{9D8B030D-6E8A-4147-A177-3AD203B41FA5}">
                          <a16:colId xmlns:a16="http://schemas.microsoft.com/office/drawing/2014/main" val="2939296736"/>
                        </a:ext>
                      </a:extLst>
                    </a:gridCol>
                    <a:gridCol w="1644650">
                      <a:extLst>
                        <a:ext uri="{9D8B030D-6E8A-4147-A177-3AD203B41FA5}">
                          <a16:colId xmlns:a16="http://schemas.microsoft.com/office/drawing/2014/main" val="918405812"/>
                        </a:ext>
                      </a:extLst>
                    </a:gridCol>
                    <a:gridCol w="1644650">
                      <a:extLst>
                        <a:ext uri="{9D8B030D-6E8A-4147-A177-3AD203B41FA5}">
                          <a16:colId xmlns:a16="http://schemas.microsoft.com/office/drawing/2014/main" val="3759320231"/>
                        </a:ext>
                      </a:extLst>
                    </a:gridCol>
                    <a:gridCol w="1644650">
                      <a:extLst>
                        <a:ext uri="{9D8B030D-6E8A-4147-A177-3AD203B41FA5}">
                          <a16:colId xmlns:a16="http://schemas.microsoft.com/office/drawing/2014/main" val="3979622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ℓ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𝒢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12560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latin typeface="Cambria Math" panose="02040503050406030204" pitchFamily="18" charset="0"/>
                                      </a:rPr>
                                      <m:t>L</m:t>
                                    </m:r>
                                  </m:e>
                                  <m:sup>
                                    <m:r>
                                      <a:rPr lang="fr-FR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m:rPr>
                                    <m:sty m:val="p"/>
                                  </m:rP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p>
                                    <m:r>
                                      <a:rPr lang="fr-FR" b="0" i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latin typeface="Cambria Math" panose="02040503050406030204" pitchFamily="18" charset="0"/>
                                      </a:rPr>
                                      <m:t>L</m:t>
                                    </m:r>
                                  </m:e>
                                  <m:sup>
                                    <m:r>
                                      <a:rPr lang="fr-FR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</m:e>
                                  <m:sup>
                                    <m:r>
                                      <a:rPr lang="fr-FR" b="0" i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p>
                                    <m:r>
                                      <a:rPr lang="fr-FR" b="0" i="0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  <m: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p>
                                    <m:r>
                                      <a:rPr lang="fr-FR" b="0" i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85842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au 8">
                <a:extLst>
                  <a:ext uri="{FF2B5EF4-FFF2-40B4-BE49-F238E27FC236}">
                    <a16:creationId xmlns:a16="http://schemas.microsoft.com/office/drawing/2014/main" id="{368E2DD4-5AF5-4445-B1DE-561828CE33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7669373"/>
                  </p:ext>
                </p:extLst>
              </p:nvPr>
            </p:nvGraphicFramePr>
            <p:xfrm>
              <a:off x="400153" y="2626475"/>
              <a:ext cx="6578600" cy="741680"/>
            </p:xfrm>
            <a:graphic>
              <a:graphicData uri="http://schemas.openxmlformats.org/drawingml/2006/table">
                <a:tbl>
                  <a:tblPr firstRow="1" bandRow="1">
                    <a:tableStyleId>{16D9F66E-5EB9-4882-86FB-DCBF35E3C3E4}</a:tableStyleId>
                  </a:tblPr>
                  <a:tblGrid>
                    <a:gridCol w="1644650">
                      <a:extLst>
                        <a:ext uri="{9D8B030D-6E8A-4147-A177-3AD203B41FA5}">
                          <a16:colId xmlns:a16="http://schemas.microsoft.com/office/drawing/2014/main" val="2939296736"/>
                        </a:ext>
                      </a:extLst>
                    </a:gridCol>
                    <a:gridCol w="1644650">
                      <a:extLst>
                        <a:ext uri="{9D8B030D-6E8A-4147-A177-3AD203B41FA5}">
                          <a16:colId xmlns:a16="http://schemas.microsoft.com/office/drawing/2014/main" val="918405812"/>
                        </a:ext>
                      </a:extLst>
                    </a:gridCol>
                    <a:gridCol w="1644650">
                      <a:extLst>
                        <a:ext uri="{9D8B030D-6E8A-4147-A177-3AD203B41FA5}">
                          <a16:colId xmlns:a16="http://schemas.microsoft.com/office/drawing/2014/main" val="3759320231"/>
                        </a:ext>
                      </a:extLst>
                    </a:gridCol>
                    <a:gridCol w="1644650">
                      <a:extLst>
                        <a:ext uri="{9D8B030D-6E8A-4147-A177-3AD203B41FA5}">
                          <a16:colId xmlns:a16="http://schemas.microsoft.com/office/drawing/2014/main" val="3979622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370" t="-1613" r="-300741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100370" t="-1613" r="-200741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200370" t="-1613" r="-100741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300370" t="-1613" r="-741" b="-10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12560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370" t="-103279" r="-300741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100370" t="-103279" r="-200741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200370" t="-103279" r="-100741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300370" t="-103279" r="-741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58425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" name="Groupe 18">
            <a:extLst>
              <a:ext uri="{FF2B5EF4-FFF2-40B4-BE49-F238E27FC236}">
                <a16:creationId xmlns:a16="http://schemas.microsoft.com/office/drawing/2014/main" id="{139C4E9D-CF6A-4791-BAD6-48EC1AAFEBF5}"/>
              </a:ext>
            </a:extLst>
          </p:cNvPr>
          <p:cNvGrpSpPr/>
          <p:nvPr/>
        </p:nvGrpSpPr>
        <p:grpSpPr>
          <a:xfrm>
            <a:off x="7092464" y="2497877"/>
            <a:ext cx="4792683" cy="910699"/>
            <a:chOff x="7022121" y="2666688"/>
            <a:chExt cx="4792683" cy="910699"/>
          </a:xfrm>
        </p:grpSpPr>
        <p:cxnSp>
          <p:nvCxnSpPr>
            <p:cNvPr id="11" name="Connecteur droit avec flèche 10">
              <a:extLst>
                <a:ext uri="{FF2B5EF4-FFF2-40B4-BE49-F238E27FC236}">
                  <a16:creationId xmlns:a16="http://schemas.microsoft.com/office/drawing/2014/main" id="{153DDBEF-C71F-4BD6-989D-7D9F7CC7A2A4}"/>
                </a:ext>
              </a:extLst>
            </p:cNvPr>
            <p:cNvCxnSpPr>
              <a:cxnSpLocks/>
            </p:cNvCxnSpPr>
            <p:nvPr/>
          </p:nvCxnSpPr>
          <p:spPr>
            <a:xfrm>
              <a:off x="7024469" y="2990252"/>
              <a:ext cx="6283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Connecteur droit avec flèche 13">
              <a:extLst>
                <a:ext uri="{FF2B5EF4-FFF2-40B4-BE49-F238E27FC236}">
                  <a16:creationId xmlns:a16="http://schemas.microsoft.com/office/drawing/2014/main" id="{A2E65CEF-1B59-42C5-A64C-2DAC9F8BF8CF}"/>
                </a:ext>
              </a:extLst>
            </p:cNvPr>
            <p:cNvCxnSpPr>
              <a:cxnSpLocks/>
            </p:cNvCxnSpPr>
            <p:nvPr/>
          </p:nvCxnSpPr>
          <p:spPr>
            <a:xfrm>
              <a:off x="7022121" y="3353663"/>
              <a:ext cx="6307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474405A1-581B-4028-A82E-FCA4D2364651}"/>
                </a:ext>
              </a:extLst>
            </p:cNvPr>
            <p:cNvGrpSpPr/>
            <p:nvPr/>
          </p:nvGrpSpPr>
          <p:grpSpPr>
            <a:xfrm>
              <a:off x="7665719" y="2666688"/>
              <a:ext cx="4149085" cy="910699"/>
              <a:chOff x="7665719" y="2666688"/>
              <a:chExt cx="4149085" cy="910699"/>
            </a:xfrm>
          </p:grpSpPr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58116D6-AC07-4490-811E-8B8C377064A9}"/>
                  </a:ext>
                </a:extLst>
              </p:cNvPr>
              <p:cNvSpPr txBox="1"/>
              <p:nvPr/>
            </p:nvSpPr>
            <p:spPr>
              <a:xfrm>
                <a:off x="7668067" y="2791518"/>
                <a:ext cx="1842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entury Schoolbook" panose="02040604050505020304" pitchFamily="18" charset="0"/>
                  </a:rPr>
                  <a:t>4 </a:t>
                </a:r>
                <a:r>
                  <a:rPr lang="en-US" dirty="0" err="1">
                    <a:latin typeface="Century Schoolbook" panose="02040604050505020304" pitchFamily="18" charset="0"/>
                  </a:rPr>
                  <a:t>paramètres</a:t>
                </a:r>
                <a:endParaRPr lang="en-US" dirty="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D6077C07-CE01-4DF9-8C03-FCCF02824922}"/>
                  </a:ext>
                </a:extLst>
              </p:cNvPr>
              <p:cNvSpPr txBox="1"/>
              <p:nvPr/>
            </p:nvSpPr>
            <p:spPr>
              <a:xfrm>
                <a:off x="7665719" y="3154929"/>
                <a:ext cx="1842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entury Schoolbook" panose="02040604050505020304" pitchFamily="18" charset="0"/>
                  </a:rPr>
                  <a:t>3 dimensions</a:t>
                </a:r>
              </a:p>
            </p:txBody>
          </p:sp>
          <p:sp>
            <p:nvSpPr>
              <p:cNvPr id="16" name="Accolade fermante 15">
                <a:extLst>
                  <a:ext uri="{FF2B5EF4-FFF2-40B4-BE49-F238E27FC236}">
                    <a16:creationId xmlns:a16="http://schemas.microsoft.com/office/drawing/2014/main" id="{AF791CBD-9784-442E-BF9B-E943BDD1AC6D}"/>
                  </a:ext>
                </a:extLst>
              </p:cNvPr>
              <p:cNvSpPr/>
              <p:nvPr/>
            </p:nvSpPr>
            <p:spPr>
              <a:xfrm>
                <a:off x="9144001" y="2791518"/>
                <a:ext cx="267286" cy="745448"/>
              </a:xfrm>
              <a:prstGeom prst="rightBrac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ZoneTexte 16">
                    <a:extLst>
                      <a:ext uri="{FF2B5EF4-FFF2-40B4-BE49-F238E27FC236}">
                        <a16:creationId xmlns:a16="http://schemas.microsoft.com/office/drawing/2014/main" id="{12D7599E-8243-4C8C-B81D-946241CE35C6}"/>
                      </a:ext>
                    </a:extLst>
                  </p:cNvPr>
                  <p:cNvSpPr txBox="1"/>
                  <p:nvPr/>
                </p:nvSpPr>
                <p:spPr>
                  <a:xfrm>
                    <a:off x="9541298" y="2666688"/>
                    <a:ext cx="2273506" cy="910699"/>
                  </a:xfrm>
                  <a:prstGeom prst="rect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ℓ∼</m:t>
                          </m:r>
                          <m:rad>
                            <m:radPr>
                              <m:degHide m:val="on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r>
                                    <a:rPr lang="fr-FR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𝒢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dirty="0"/>
                                    <m:t>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rad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≈</m:t>
                          </m:r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−35</m:t>
                              </m:r>
                            </m:sup>
                          </m:sSup>
                          <m:r>
                            <a:rPr lang="fr-FR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m</m:t>
                          </m:r>
                        </m:oMath>
                      </m:oMathPara>
                    </a14:m>
                    <a:endParaRPr lang="fr-FR" dirty="0"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7" name="ZoneTexte 16">
                    <a:extLst>
                      <a:ext uri="{FF2B5EF4-FFF2-40B4-BE49-F238E27FC236}">
                        <a16:creationId xmlns:a16="http://schemas.microsoft.com/office/drawing/2014/main" id="{12D7599E-8243-4C8C-B81D-946241CE35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1298" y="2666688"/>
                    <a:ext cx="2273506" cy="9106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67022224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9235</TotalTime>
  <Words>2126</Words>
  <Application>Microsoft Office PowerPoint</Application>
  <PresentationFormat>Grand écran</PresentationFormat>
  <Paragraphs>430</Paragraphs>
  <Slides>44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44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Century Schoolbook</vt:lpstr>
      <vt:lpstr>Courier New</vt:lpstr>
      <vt:lpstr>Garamond</vt:lpstr>
      <vt:lpstr>Wingdings</vt:lpstr>
      <vt:lpstr>Thème Office</vt:lpstr>
      <vt:lpstr>Mise en perspective didactique d’un dossier de recherche</vt:lpstr>
      <vt:lpstr>Présentation PowerPoint</vt:lpstr>
      <vt:lpstr>Parcours universitaire</vt:lpstr>
      <vt:lpstr>Activités d’enseignement</vt:lpstr>
      <vt:lpstr>Formation pédagogique</vt:lpstr>
      <vt:lpstr>Présentation PowerPoint</vt:lpstr>
      <vt:lpstr>Vers une théorie de la gravitation quantique</vt:lpstr>
      <vt:lpstr>Vers une théorie de la gravitation quantique</vt:lpstr>
      <vt:lpstr>Première hypothèse</vt:lpstr>
      <vt:lpstr>Première hypothèse</vt:lpstr>
      <vt:lpstr>Deuxième hypothèse</vt:lpstr>
      <vt:lpstr>Deuxième hypothèse</vt:lpstr>
      <vt:lpstr>Deuxième hypothèse</vt:lpstr>
      <vt:lpstr>Troisième hypothèse</vt:lpstr>
      <vt:lpstr>Quelques rappels de physique des particules…</vt:lpstr>
      <vt:lpstr>Quelques rappels de physique des particules…</vt:lpstr>
      <vt:lpstr>Quelques rappels de physique des particules…</vt:lpstr>
      <vt:lpstr>Premiers résultats : champ scalaire dans κ-Minkowski </vt:lpstr>
      <vt:lpstr>Calcul des fonctions de corrélation</vt:lpstr>
      <vt:lpstr>Calcul des fonctions de corrélation</vt:lpstr>
      <vt:lpstr>Conclusion</vt:lpstr>
      <vt:lpstr>Présentation PowerPoint</vt:lpstr>
      <vt:lpstr>Conception du mouvement et principe d’inertie</vt:lpstr>
      <vt:lpstr>Première phase : la notion vue par les élèves </vt:lpstr>
      <vt:lpstr>Deuxième phase : expérience du plan incliné de Galilée</vt:lpstr>
      <vt:lpstr>Troisième phase : mise en perspective</vt:lpstr>
      <vt:lpstr>Présentation PowerPoint</vt:lpstr>
      <vt:lpstr>Présentation PowerPoint</vt:lpstr>
      <vt:lpstr>Question du jury</vt:lpstr>
      <vt:lpstr>Question du jury</vt:lpstr>
      <vt:lpstr>Question du jury</vt:lpstr>
      <vt:lpstr>Question du jury</vt:lpstr>
      <vt:lpstr>Pendule conique</vt:lpstr>
      <vt:lpstr>Question du jury</vt:lpstr>
      <vt:lpstr>Question du jury</vt:lpstr>
      <vt:lpstr>Question du jury</vt:lpstr>
      <vt:lpstr>Question du jury</vt:lpstr>
      <vt:lpstr>Les interactions fondamentales</vt:lpstr>
      <vt:lpstr>Question du jury</vt:lpstr>
      <vt:lpstr>Question du jury</vt:lpstr>
      <vt:lpstr>Question du jury</vt:lpstr>
      <vt:lpstr>Question du jury</vt:lpstr>
      <vt:lpstr>Conclusion</vt:lpstr>
      <vt:lpstr>Conjectures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Mise en perspective didactique d’un projet de recherche</dc:title>
  <dc:creator>Timothe Poulain</dc:creator>
  <cp:lastModifiedBy>Timothe Poulain</cp:lastModifiedBy>
  <cp:revision>712</cp:revision>
  <dcterms:created xsi:type="dcterms:W3CDTF">2020-04-21T08:16:14Z</dcterms:created>
  <dcterms:modified xsi:type="dcterms:W3CDTF">2020-07-01T14:25:43Z</dcterms:modified>
</cp:coreProperties>
</file>